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p:cViewPr varScale="1">
        <p:scale>
          <a:sx n="125" d="100"/>
          <a:sy n="125" d="100"/>
        </p:scale>
        <p:origin x="236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ol Gutiérrez, Paloma" userId="b9d8f0c1-a12c-4c18-a75c-fb4829393872" providerId="ADAL" clId="{01B720CA-19A8-41F0-BE8E-649963978954}"/>
    <pc:docChg chg="undo custSel modSld">
      <pc:chgData name="Reol Gutiérrez, Paloma" userId="b9d8f0c1-a12c-4c18-a75c-fb4829393872" providerId="ADAL" clId="{01B720CA-19A8-41F0-BE8E-649963978954}" dt="2023-01-09T07:38:47.400" v="98" actId="14100"/>
      <pc:docMkLst>
        <pc:docMk/>
      </pc:docMkLst>
      <pc:sldChg chg="modSp mod">
        <pc:chgData name="Reol Gutiérrez, Paloma" userId="b9d8f0c1-a12c-4c18-a75c-fb4829393872" providerId="ADAL" clId="{01B720CA-19A8-41F0-BE8E-649963978954}" dt="2023-01-09T07:38:47.400" v="98" actId="14100"/>
        <pc:sldMkLst>
          <pc:docMk/>
          <pc:sldMk cId="2540931406" sldId="258"/>
        </pc:sldMkLst>
        <pc:spChg chg="mod">
          <ac:chgData name="Reol Gutiérrez, Paloma" userId="b9d8f0c1-a12c-4c18-a75c-fb4829393872" providerId="ADAL" clId="{01B720CA-19A8-41F0-BE8E-649963978954}" dt="2023-01-09T06:52:54.883" v="40" actId="20577"/>
          <ac:spMkLst>
            <pc:docMk/>
            <pc:sldMk cId="2540931406" sldId="258"/>
            <ac:spMk id="3" creationId="{00000000-0000-0000-0000-000000000000}"/>
          </ac:spMkLst>
        </pc:spChg>
        <pc:spChg chg="mod">
          <ac:chgData name="Reol Gutiérrez, Paloma" userId="b9d8f0c1-a12c-4c18-a75c-fb4829393872" providerId="ADAL" clId="{01B720CA-19A8-41F0-BE8E-649963978954}" dt="2023-01-09T07:38:47.400" v="98" actId="14100"/>
          <ac:spMkLst>
            <pc:docMk/>
            <pc:sldMk cId="2540931406" sldId="258"/>
            <ac:spMk id="4" creationId="{00000000-0000-0000-0000-000000000000}"/>
          </ac:spMkLst>
        </pc:spChg>
        <pc:spChg chg="mod">
          <ac:chgData name="Reol Gutiérrez, Paloma" userId="b9d8f0c1-a12c-4c18-a75c-fb4829393872" providerId="ADAL" clId="{01B720CA-19A8-41F0-BE8E-649963978954}" dt="2023-01-09T06:52:49.284" v="39" actId="20577"/>
          <ac:spMkLst>
            <pc:docMk/>
            <pc:sldMk cId="2540931406"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02/04/2024</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02/04/2024</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Solicitudes de información a ENAIRE por el Portal de la Transparencia</a:t>
            </a:r>
          </a:p>
        </p:txBody>
      </p:sp>
      <p:sp>
        <p:nvSpPr>
          <p:cNvPr id="3" name="Subtítulo 2"/>
          <p:cNvSpPr>
            <a:spLocks noGrp="1"/>
          </p:cNvSpPr>
          <p:nvPr>
            <p:ph type="subTitle" idx="1"/>
          </p:nvPr>
        </p:nvSpPr>
        <p:spPr>
          <a:xfrm>
            <a:off x="407392" y="1229789"/>
            <a:ext cx="8165136" cy="270385"/>
          </a:xfrm>
        </p:spPr>
        <p:txBody>
          <a:bodyPr>
            <a:noAutofit/>
          </a:bodyPr>
          <a:lstStyle/>
          <a:p>
            <a:r>
              <a:rPr lang="es-ES" dirty="0"/>
              <a:t>Desde su inicio en diciembre de 2014 hasta marzo de 2024, incluido.</a:t>
            </a:r>
          </a:p>
        </p:txBody>
      </p:sp>
      <p:sp>
        <p:nvSpPr>
          <p:cNvPr id="4" name="Marcador de texto 3"/>
          <p:cNvSpPr>
            <a:spLocks noGrp="1"/>
          </p:cNvSpPr>
          <p:nvPr>
            <p:ph type="body" sz="quarter" idx="13"/>
          </p:nvPr>
        </p:nvSpPr>
        <p:spPr>
          <a:xfrm>
            <a:off x="397929" y="1890760"/>
            <a:ext cx="4750135" cy="4202536"/>
          </a:xfrm>
        </p:spPr>
        <p:txBody>
          <a:bodyPr>
            <a:normAutofit fontScale="92500" lnSpcReduction="20000"/>
          </a:bodyPr>
          <a:lstStyle/>
          <a:p>
            <a:pPr algn="just"/>
            <a:r>
              <a:rPr lang="es-ES" b="1" dirty="0">
                <a:latin typeface="ENAIRE Titillium Semibold"/>
                <a:cs typeface="ENAIRE Titillium Semibold"/>
              </a:rPr>
              <a:t>De las 175 solicitudes recibidas:</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30 han resultado inadmitidas</a:t>
            </a:r>
            <a:r>
              <a:rPr lang="es-ES" dirty="0"/>
              <a:t>, atendiendo a Ley 19/2013, de 9 de diciembre, de transparencia, acceso a la información pública y buen gobierno:</a:t>
            </a:r>
          </a:p>
          <a:p>
            <a:pPr algn="just"/>
            <a:endParaRPr lang="es-ES" dirty="0"/>
          </a:p>
          <a:p>
            <a:pPr marL="628650" lvl="1" indent="-171450" algn="just">
              <a:buFont typeface="Wingdings" panose="05000000000000000000" pitchFamily="2" charset="2"/>
              <a:buChar char="Ø"/>
            </a:pPr>
            <a:r>
              <a:rPr lang="es-ES" dirty="0"/>
              <a:t> 3 por Art.18.1.a </a:t>
            </a:r>
          </a:p>
          <a:p>
            <a:pPr marL="628650" lvl="1" indent="-171450" algn="just">
              <a:buFont typeface="Wingdings" panose="05000000000000000000" pitchFamily="2" charset="2"/>
              <a:buChar char="Ø"/>
            </a:pPr>
            <a:r>
              <a:rPr lang="es-ES" dirty="0"/>
              <a:t> 5 por Art 18.1.c</a:t>
            </a:r>
          </a:p>
          <a:p>
            <a:pPr marL="628650" lvl="1" indent="-171450" algn="just">
              <a:buFont typeface="Wingdings" panose="05000000000000000000" pitchFamily="2" charset="2"/>
              <a:buChar char="Ø"/>
            </a:pPr>
            <a:r>
              <a:rPr lang="es-ES" dirty="0"/>
              <a:t> 11 total y 2 parcialmente, por Art.18.1.d</a:t>
            </a:r>
          </a:p>
          <a:p>
            <a:pPr marL="628650" lvl="1" indent="-171450" algn="just">
              <a:buFont typeface="Wingdings" panose="05000000000000000000" pitchFamily="2" charset="2"/>
              <a:buChar char="Ø"/>
            </a:pPr>
            <a:r>
              <a:rPr lang="es-ES" dirty="0"/>
              <a:t> 6 por Art.18.1.e</a:t>
            </a:r>
          </a:p>
          <a:p>
            <a:pPr marL="628650" lvl="1" indent="-171450" algn="just">
              <a:buFont typeface="Wingdings" panose="05000000000000000000" pitchFamily="2" charset="2"/>
              <a:buChar char="Ø"/>
            </a:pPr>
            <a:r>
              <a:rPr lang="es-ES" dirty="0"/>
              <a:t> 3 por Disposición Adicional 1ª,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fue denegada por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han sido reasignadas.</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11 han sido reclamaciones.</a:t>
            </a:r>
          </a:p>
          <a:p>
            <a:pPr algn="just"/>
            <a:endParaRPr lang="es-ES" b="1" dirty="0"/>
          </a:p>
          <a:p>
            <a:pPr marL="171450" indent="-171450" algn="just">
              <a:buFont typeface="Arial" panose="020B0604020202020204" pitchFamily="34" charset="0"/>
              <a:buChar char="•"/>
            </a:pPr>
            <a:r>
              <a:rPr lang="es-ES" b="1" dirty="0"/>
              <a:t>Han sido atendidas 9 Resoluciones del Consejo de la Transparencia y Buen Gobierno.</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9 se encuentran en tramitación.</a:t>
            </a:r>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175 solicitudes recibidas por el</a:t>
            </a:r>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147</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Solicitudes de información a ENAIRE por el Portal de la Transparencia</vt:lpstr>
    </vt:vector>
  </TitlesOfParts>
  <Company>ENAIRE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cp:revision>58</cp:revision>
  <cp:lastPrinted>2020-08-20T09:57:54Z</cp:lastPrinted>
  <dcterms:created xsi:type="dcterms:W3CDTF">2020-04-15T11:07:20Z</dcterms:created>
  <dcterms:modified xsi:type="dcterms:W3CDTF">2024-04-02T07:19:37Z</dcterms:modified>
</cp:coreProperties>
</file>