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7099300" cy="102346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0" autoAdjust="0"/>
  </p:normalViewPr>
  <p:slideViewPr>
    <p:cSldViewPr>
      <p:cViewPr varScale="1">
        <p:scale>
          <a:sx n="83" d="100"/>
          <a:sy n="83" d="100"/>
        </p:scale>
        <p:origin x="2054"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s-E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magen">
    <p:spTree>
      <p:nvGrpSpPr>
        <p:cNvPr id="1" name=""/>
        <p:cNvGrpSpPr/>
        <p:nvPr/>
      </p:nvGrpSpPr>
      <p:grpSpPr>
        <a:xfrm>
          <a:off x="0" y="0"/>
          <a:ext cx="0" cy="0"/>
          <a:chOff x="0" y="0"/>
          <a:chExt cx="0" cy="0"/>
        </a:xfrm>
      </p:grpSpPr>
      <p:sp>
        <p:nvSpPr>
          <p:cNvPr id="9" name="Título 1"/>
          <p:cNvSpPr>
            <a:spLocks noGrp="1"/>
          </p:cNvSpPr>
          <p:nvPr>
            <p:ph type="ctrTitle" hasCustomPrompt="1"/>
          </p:nvPr>
        </p:nvSpPr>
        <p:spPr>
          <a:xfrm>
            <a:off x="407392" y="809627"/>
            <a:ext cx="7707908" cy="343963"/>
          </a:xfrm>
          <a:prstGeom prst="rect">
            <a:avLst/>
          </a:prstGeom>
        </p:spPr>
        <p:txBody>
          <a:bodyPr lIns="0" tIns="0" rIns="0" bIns="0" anchor="ctr" anchorCtr="0"/>
          <a:lstStyle>
            <a:lvl1pPr algn="l">
              <a:defRPr sz="1900">
                <a:solidFill>
                  <a:srgbClr val="009FDA"/>
                </a:solidFill>
                <a:latin typeface="ENAIRE Titillium Regular"/>
                <a:cs typeface="ENAIRE Titillium Regular"/>
              </a:defRPr>
            </a:lvl1pPr>
          </a:lstStyle>
          <a:p>
            <a:r>
              <a:rPr lang="es-ES" noProof="0"/>
              <a:t>Título slide</a:t>
            </a:r>
          </a:p>
        </p:txBody>
      </p:sp>
      <p:sp>
        <p:nvSpPr>
          <p:cNvPr id="10" name="Subtítulo 2"/>
          <p:cNvSpPr>
            <a:spLocks noGrp="1"/>
          </p:cNvSpPr>
          <p:nvPr>
            <p:ph type="subTitle" idx="1" hasCustomPrompt="1"/>
          </p:nvPr>
        </p:nvSpPr>
        <p:spPr>
          <a:xfrm>
            <a:off x="407392" y="1229789"/>
            <a:ext cx="7707908" cy="279400"/>
          </a:xfrm>
          <a:prstGeom prst="rect">
            <a:avLst/>
          </a:prstGeom>
        </p:spPr>
        <p:txBody>
          <a:bodyPr lIns="0" tIns="0" rIns="0" bIns="0"/>
          <a:lstStyle>
            <a:lvl1pPr marL="0" indent="0" algn="l">
              <a:buNone/>
              <a:defRPr sz="1400">
                <a:solidFill>
                  <a:srgbClr val="00184C"/>
                </a:solidFill>
                <a:latin typeface="ENAIRE Titillium Light"/>
                <a:cs typeface="ENAIRE Titillium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noProof="0"/>
              <a:t>Subtítulo</a:t>
            </a:r>
          </a:p>
        </p:txBody>
      </p:sp>
      <p:sp>
        <p:nvSpPr>
          <p:cNvPr id="11" name="CuadroTexto 10"/>
          <p:cNvSpPr txBox="1"/>
          <p:nvPr userDrawn="1"/>
        </p:nvSpPr>
        <p:spPr>
          <a:xfrm>
            <a:off x="401042" y="6110274"/>
            <a:ext cx="1131425" cy="184666"/>
          </a:xfrm>
          <a:prstGeom prst="rect">
            <a:avLst/>
          </a:prstGeom>
          <a:noFill/>
        </p:spPr>
        <p:txBody>
          <a:bodyPr wrap="square" lIns="0" tIns="0" rIns="0" bIns="0"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sz="1200" noProof="0">
                <a:solidFill>
                  <a:srgbClr val="009FDA"/>
                </a:solidFill>
                <a:latin typeface="ENAIRE Titillium Semibold" panose="02000000000000000000" pitchFamily="50" charset="0"/>
              </a:rPr>
              <a:t>enaire.es</a:t>
            </a:r>
          </a:p>
        </p:txBody>
      </p:sp>
      <p:sp>
        <p:nvSpPr>
          <p:cNvPr id="13" name="Marcador de texto 13"/>
          <p:cNvSpPr>
            <a:spLocks noGrp="1"/>
          </p:cNvSpPr>
          <p:nvPr>
            <p:ph type="body" sz="quarter" idx="13" hasCustomPrompt="1"/>
          </p:nvPr>
        </p:nvSpPr>
        <p:spPr>
          <a:xfrm>
            <a:off x="397929" y="1890760"/>
            <a:ext cx="4944533" cy="3979465"/>
          </a:xfrm>
          <a:prstGeom prst="rect">
            <a:avLst/>
          </a:prstGeom>
        </p:spPr>
        <p:txBody>
          <a:bodyPr vert="horz" lIns="0" tIns="0" rIns="0" bIns="0"/>
          <a:lstStyle>
            <a:lvl1pPr marL="0" indent="0">
              <a:lnSpc>
                <a:spcPct val="120000"/>
              </a:lnSpc>
              <a:buFontTx/>
              <a:buNone/>
              <a:defRPr sz="1200">
                <a:solidFill>
                  <a:srgbClr val="00184C"/>
                </a:solidFill>
                <a:latin typeface="ENAIRE Titillium Light"/>
                <a:cs typeface="ENAIRE Titillium Light"/>
              </a:defRPr>
            </a:lvl1pPr>
            <a:lvl2pPr marL="457200" indent="0">
              <a:buNone/>
              <a:defRPr sz="1200">
                <a:solidFill>
                  <a:srgbClr val="00184C"/>
                </a:solidFill>
                <a:latin typeface="ENAIRE Titillium Light"/>
                <a:cs typeface="ENAIRE Titillium Light"/>
              </a:defRPr>
            </a:lvl2pPr>
            <a:lvl3pPr marL="914400" indent="0">
              <a:buNone/>
              <a:defRPr sz="1200">
                <a:solidFill>
                  <a:srgbClr val="00184C"/>
                </a:solidFill>
                <a:latin typeface="ENAIRE Titillium Light"/>
                <a:cs typeface="ENAIRE Titillium Light"/>
              </a:defRPr>
            </a:lvl3pPr>
            <a:lvl4pPr marL="1371600" indent="0">
              <a:buNone/>
              <a:defRPr sz="1200">
                <a:solidFill>
                  <a:srgbClr val="00184C"/>
                </a:solidFill>
                <a:latin typeface="ENAIRE Titillium Light"/>
                <a:cs typeface="ENAIRE Titillium Light"/>
              </a:defRPr>
            </a:lvl4pPr>
            <a:lvl5pPr marL="1828800" indent="0">
              <a:buNone/>
              <a:defRPr sz="1200">
                <a:solidFill>
                  <a:srgbClr val="00184C"/>
                </a:solidFill>
                <a:latin typeface="ENAIRE Titillium Light"/>
                <a:cs typeface="ENAIRE Titillium Light"/>
              </a:defRPr>
            </a:lvl5pPr>
          </a:lstStyle>
          <a:p>
            <a:pPr lvl="0"/>
            <a:r>
              <a:rPr lang="es-ES" noProof="0"/>
              <a:t>Lorem ipsum dolor sit amet, consectetur adipiscing elit. </a:t>
            </a:r>
            <a:br>
              <a:rPr lang="es-ES" noProof="0"/>
            </a:br>
            <a:r>
              <a:rPr lang="es-ES" noProof="0"/>
              <a:t>Vestibulum vitae accumasan velit, eu egestas lectus. Nam volutpat ante non mi ullamcorper ullamcorper. Etiam vitae facilisis erat. Vestibulum at Aenean vel nunc turpis. Donec eget nibh porta. Mollis turpis lacinia, suscipit tortor. Vestibulum dapibus enim in commodo suscipit. Nulla facilisi. Pellentesque ligula justo, dignissim eu neque at.</a:t>
            </a:r>
          </a:p>
          <a:p>
            <a:pPr lvl="0"/>
            <a:endParaRPr lang="es-ES" noProof="0"/>
          </a:p>
          <a:p>
            <a:pPr lvl="0"/>
            <a:r>
              <a:rPr lang="es-ES" noProof="0"/>
              <a:t>Ut ac tellus vitae neque viverra dignissim. </a:t>
            </a:r>
            <a:br>
              <a:rPr lang="es-ES" noProof="0"/>
            </a:br>
            <a:r>
              <a:rPr lang="es-ES" noProof="0"/>
              <a:t>Donec sapien ipsum, imperdiet non varius eget, mollis eget ipsum. Vestibulum eu tempor velit. Mauris mollis fermentum nunc. In non sapien purus. Maecenas vulputate quam metus, in vehicula diam iaculis eget. Maecenas non ante eget risus ornare iaculis eget ac felis. Sed eleifend augue dui, nec condimentum sem tempus consectetur.</a:t>
            </a:r>
          </a:p>
          <a:p>
            <a:pPr lvl="0"/>
            <a:endParaRPr lang="es-ES" noProof="0"/>
          </a:p>
        </p:txBody>
      </p:sp>
      <p:sp>
        <p:nvSpPr>
          <p:cNvPr id="14" name="Marcador de texto 17"/>
          <p:cNvSpPr>
            <a:spLocks noGrp="1"/>
          </p:cNvSpPr>
          <p:nvPr>
            <p:ph type="body" sz="quarter" idx="14" hasCustomPrompt="1"/>
          </p:nvPr>
        </p:nvSpPr>
        <p:spPr>
          <a:xfrm>
            <a:off x="5704953" y="4809067"/>
            <a:ext cx="2936651" cy="1061157"/>
          </a:xfrm>
          <a:prstGeom prst="rect">
            <a:avLst/>
          </a:prstGeom>
        </p:spPr>
        <p:txBody>
          <a:bodyPr vert="horz" lIns="0" tIns="0" rIns="0" bIns="0"/>
          <a:lstStyle>
            <a:lvl1pPr marL="0" indent="0">
              <a:lnSpc>
                <a:spcPct val="120000"/>
              </a:lnSpc>
              <a:buNone/>
              <a:defRPr sz="1000" baseline="0">
                <a:solidFill>
                  <a:srgbClr val="009FDA"/>
                </a:solidFill>
                <a:latin typeface="ENAIRE Titillium Light"/>
                <a:cs typeface="ENAIRE Titillium Light"/>
              </a:defRPr>
            </a:lvl1pPr>
            <a:lvl2pPr marL="457200" indent="0">
              <a:buNone/>
              <a:defRPr sz="1000">
                <a:solidFill>
                  <a:srgbClr val="009FDA"/>
                </a:solidFill>
                <a:latin typeface="ENAIRE Titillium Light"/>
                <a:cs typeface="ENAIRE Titillium Light"/>
              </a:defRPr>
            </a:lvl2pPr>
            <a:lvl3pPr marL="914400" indent="0">
              <a:buNone/>
              <a:defRPr sz="1000">
                <a:solidFill>
                  <a:srgbClr val="009FDA"/>
                </a:solidFill>
                <a:latin typeface="ENAIRE Titillium Light"/>
                <a:cs typeface="ENAIRE Titillium Light"/>
              </a:defRPr>
            </a:lvl3pPr>
            <a:lvl4pPr marL="1371600" indent="0">
              <a:buNone/>
              <a:defRPr sz="1000">
                <a:solidFill>
                  <a:srgbClr val="009FDA"/>
                </a:solidFill>
                <a:latin typeface="ENAIRE Titillium Light"/>
                <a:cs typeface="ENAIRE Titillium Light"/>
              </a:defRPr>
            </a:lvl4pPr>
            <a:lvl5pPr marL="1828800" indent="0">
              <a:buNone/>
              <a:defRPr sz="1000">
                <a:solidFill>
                  <a:srgbClr val="009FDA"/>
                </a:solidFill>
                <a:latin typeface="ENAIRE Titillium Light"/>
                <a:cs typeface="ENAIRE Titillium Light"/>
              </a:defRPr>
            </a:lvl5pPr>
          </a:lstStyle>
          <a:p>
            <a:pPr lvl="0"/>
            <a:r>
              <a:rPr lang="es-ES" noProof="0"/>
              <a:t>Lorem ipsum dolor sit amet, consectetur adipiscing elit. Vestibulum vitae accumsan velit, eu egestas lectus. Nam volutpat ante non mi ullamcorper ullamcorper. Etiam vitae facilisis erat. </a:t>
            </a:r>
          </a:p>
        </p:txBody>
      </p:sp>
      <p:sp>
        <p:nvSpPr>
          <p:cNvPr id="16" name="Marcador de posición de imagen 15"/>
          <p:cNvSpPr>
            <a:spLocks noGrp="1"/>
          </p:cNvSpPr>
          <p:nvPr>
            <p:ph type="pic" sz="quarter" idx="15" hasCustomPrompt="1"/>
          </p:nvPr>
        </p:nvSpPr>
        <p:spPr>
          <a:xfrm>
            <a:off x="5704952" y="1890185"/>
            <a:ext cx="2937398" cy="2728383"/>
          </a:xfrm>
          <a:prstGeom prst="rect">
            <a:avLst/>
          </a:prstGeom>
        </p:spPr>
        <p:txBody>
          <a:bodyPr vert="horz" anchor="ctr"/>
          <a:lstStyle>
            <a:lvl1pPr marL="0" indent="0" algn="ctr">
              <a:buNone/>
              <a:defRPr sz="1000">
                <a:solidFill>
                  <a:srgbClr val="00184C"/>
                </a:solidFill>
                <a:latin typeface="ENAIRE Titillium Light"/>
                <a:cs typeface="ENAIRE Titillium Light"/>
              </a:defRPr>
            </a:lvl1pPr>
          </a:lstStyle>
          <a:p>
            <a:r>
              <a:rPr lang="es-ES" noProof="0"/>
              <a:t>insertar imagen</a:t>
            </a:r>
          </a:p>
        </p:txBody>
      </p:sp>
      <p:sp>
        <p:nvSpPr>
          <p:cNvPr id="5" name="Marcador de fecha 4"/>
          <p:cNvSpPr>
            <a:spLocks noGrp="1"/>
          </p:cNvSpPr>
          <p:nvPr>
            <p:ph type="dt" sz="half" idx="16"/>
          </p:nvPr>
        </p:nvSpPr>
        <p:spPr/>
        <p:txBody>
          <a:bodyPr/>
          <a:lstStyle/>
          <a:p>
            <a:fld id="{BFB53ECA-4D3E-A545-BF5D-B82860FC5833}" type="datetime1">
              <a:rPr lang="es-ES" noProof="0" smtClean="0"/>
              <a:pPr/>
              <a:t>01/04/2025</a:t>
            </a:fld>
            <a:endParaRPr lang="es-ES" noProof="0"/>
          </a:p>
        </p:txBody>
      </p:sp>
      <p:sp>
        <p:nvSpPr>
          <p:cNvPr id="15" name="Marcador de pie de página 14"/>
          <p:cNvSpPr>
            <a:spLocks noGrp="1"/>
          </p:cNvSpPr>
          <p:nvPr>
            <p:ph type="ftr" sz="quarter" idx="17"/>
          </p:nvPr>
        </p:nvSpPr>
        <p:spPr/>
        <p:txBody>
          <a:bodyPr/>
          <a:lstStyle/>
          <a:p>
            <a:endParaRPr lang="es-ES" noProof="0"/>
          </a:p>
        </p:txBody>
      </p:sp>
      <p:sp>
        <p:nvSpPr>
          <p:cNvPr id="17" name="Marcador de número de diapositiva 16"/>
          <p:cNvSpPr>
            <a:spLocks noGrp="1"/>
          </p:cNvSpPr>
          <p:nvPr>
            <p:ph type="sldNum" sz="quarter" idx="18"/>
          </p:nvPr>
        </p:nvSpPr>
        <p:spPr/>
        <p:txBody>
          <a:bodyPr/>
          <a:lstStyle/>
          <a:p>
            <a:fld id="{D9897F2D-42A2-D44F-969F-D7A77D623531}" type="slidenum">
              <a:rPr lang="es-ES" noProof="0" smtClean="0"/>
              <a:pPr/>
              <a:t>‹Nº›</a:t>
            </a:fld>
            <a:endParaRPr lang="es-ES" noProof="0"/>
          </a:p>
        </p:txBody>
      </p:sp>
      <p:pic>
        <p:nvPicPr>
          <p:cNvPr id="18" name="Imagen 17" descr="Simbolo ENAIRE_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25613" y="900847"/>
            <a:ext cx="208800" cy="180000"/>
          </a:xfrm>
          <a:prstGeom prst="rect">
            <a:avLst/>
          </a:prstGeom>
        </p:spPr>
      </p:pic>
    </p:spTree>
    <p:extLst>
      <p:ext uri="{BB962C8B-B14F-4D97-AF65-F5344CB8AC3E}">
        <p14:creationId xmlns:p14="http://schemas.microsoft.com/office/powerpoint/2010/main" val="3787644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Date Placeholder 2"/>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67242A-1565-4F5E-ADB9-9816E77E76F9}" type="datetimeFigureOut">
              <a:rPr lang="es-ES" smtClean="0"/>
              <a:pPr/>
              <a:t>01/04/2025</a:t>
            </a:fld>
            <a:endParaRPr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669FD-02E7-430C-9734-5A53FC421805}"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n-GB" b="1" dirty="0"/>
              <a:t>Requests</a:t>
            </a:r>
            <a:r>
              <a:rPr lang="es-ES" b="1" dirty="0"/>
              <a:t> </a:t>
            </a:r>
            <a:r>
              <a:rPr lang="es-ES" b="1" dirty="0" err="1"/>
              <a:t>for</a:t>
            </a:r>
            <a:r>
              <a:rPr lang="es-ES" b="1" dirty="0"/>
              <a:t> </a:t>
            </a:r>
            <a:r>
              <a:rPr lang="es-ES" b="1" dirty="0" err="1"/>
              <a:t>information</a:t>
            </a:r>
            <a:r>
              <a:rPr lang="es-ES" b="1" dirty="0"/>
              <a:t> </a:t>
            </a:r>
            <a:r>
              <a:rPr lang="es-ES" b="1" dirty="0" err="1"/>
              <a:t>from</a:t>
            </a:r>
            <a:r>
              <a:rPr lang="es-ES" b="1" dirty="0"/>
              <a:t> ENAIRE </a:t>
            </a:r>
            <a:r>
              <a:rPr lang="es-ES" b="1" dirty="0" err="1"/>
              <a:t>via</a:t>
            </a:r>
            <a:r>
              <a:rPr lang="es-ES" b="1" dirty="0"/>
              <a:t> </a:t>
            </a:r>
            <a:r>
              <a:rPr lang="es-ES" b="1" dirty="0" err="1"/>
              <a:t>the</a:t>
            </a:r>
            <a:r>
              <a:rPr lang="es-ES" b="1" dirty="0"/>
              <a:t> </a:t>
            </a:r>
            <a:r>
              <a:rPr lang="es-ES" b="1" dirty="0" err="1"/>
              <a:t>Transparency</a:t>
            </a:r>
            <a:r>
              <a:rPr lang="es-ES" b="1" dirty="0"/>
              <a:t> Portal</a:t>
            </a:r>
          </a:p>
        </p:txBody>
      </p:sp>
      <p:sp>
        <p:nvSpPr>
          <p:cNvPr id="3" name="Subtítulo 2"/>
          <p:cNvSpPr>
            <a:spLocks noGrp="1"/>
          </p:cNvSpPr>
          <p:nvPr>
            <p:ph type="subTitle" idx="1"/>
          </p:nvPr>
        </p:nvSpPr>
        <p:spPr>
          <a:xfrm>
            <a:off x="407392" y="1229789"/>
            <a:ext cx="8165136" cy="270385"/>
          </a:xfrm>
        </p:spPr>
        <p:txBody>
          <a:bodyPr>
            <a:noAutofit/>
          </a:bodyPr>
          <a:lstStyle/>
          <a:p>
            <a:r>
              <a:rPr lang="es-ES" dirty="0" err="1"/>
              <a:t>From</a:t>
            </a:r>
            <a:r>
              <a:rPr lang="es-ES" dirty="0"/>
              <a:t> </a:t>
            </a:r>
            <a:r>
              <a:rPr lang="es-ES" dirty="0" err="1"/>
              <a:t>its</a:t>
            </a:r>
            <a:r>
              <a:rPr lang="es-ES" dirty="0"/>
              <a:t> </a:t>
            </a:r>
            <a:r>
              <a:rPr lang="es-ES" dirty="0" err="1"/>
              <a:t>creation</a:t>
            </a:r>
            <a:r>
              <a:rPr lang="es-ES" dirty="0"/>
              <a:t> in </a:t>
            </a:r>
            <a:r>
              <a:rPr lang="es-ES" dirty="0" err="1"/>
              <a:t>December</a:t>
            </a:r>
            <a:r>
              <a:rPr lang="es-ES" dirty="0"/>
              <a:t> 2014 </a:t>
            </a:r>
            <a:r>
              <a:rPr lang="es-ES" dirty="0" err="1"/>
              <a:t>through</a:t>
            </a:r>
            <a:r>
              <a:rPr lang="es-ES" dirty="0"/>
              <a:t> March 2025, inclusive.</a:t>
            </a:r>
          </a:p>
        </p:txBody>
      </p:sp>
      <p:sp>
        <p:nvSpPr>
          <p:cNvPr id="4" name="Marcador de texto 3"/>
          <p:cNvSpPr>
            <a:spLocks noGrp="1"/>
          </p:cNvSpPr>
          <p:nvPr>
            <p:ph type="body" sz="quarter" idx="13"/>
          </p:nvPr>
        </p:nvSpPr>
        <p:spPr>
          <a:xfrm>
            <a:off x="397929" y="1890760"/>
            <a:ext cx="4606119" cy="3979465"/>
          </a:xfrm>
        </p:spPr>
        <p:txBody>
          <a:bodyPr>
            <a:normAutofit fontScale="92500" lnSpcReduction="20000"/>
          </a:bodyPr>
          <a:lstStyle/>
          <a:p>
            <a:pPr algn="just"/>
            <a:r>
              <a:rPr lang="es-ES" b="1" dirty="0" err="1">
                <a:latin typeface="ENAIRE Titillium Semibold"/>
                <a:cs typeface="ENAIRE Titillium Semibold"/>
              </a:rPr>
              <a:t>Of</a:t>
            </a:r>
            <a:r>
              <a:rPr lang="es-ES" b="1" dirty="0">
                <a:latin typeface="ENAIRE Titillium Semibold"/>
                <a:cs typeface="ENAIRE Titillium Semibold"/>
              </a:rPr>
              <a:t> </a:t>
            </a:r>
            <a:r>
              <a:rPr lang="es-ES" b="1" dirty="0" err="1">
                <a:latin typeface="ENAIRE Titillium Semibold"/>
                <a:cs typeface="ENAIRE Titillium Semibold"/>
              </a:rPr>
              <a:t>the</a:t>
            </a:r>
            <a:r>
              <a:rPr lang="es-ES" b="1" dirty="0">
                <a:latin typeface="ENAIRE Titillium Semibold"/>
                <a:cs typeface="ENAIRE Titillium Semibold"/>
              </a:rPr>
              <a:t> 217 </a:t>
            </a:r>
            <a:r>
              <a:rPr lang="es-ES" b="1" dirty="0" err="1">
                <a:latin typeface="ENAIRE Titillium Semibold"/>
                <a:cs typeface="ENAIRE Titillium Semibold"/>
              </a:rPr>
              <a:t>request</a:t>
            </a:r>
            <a:r>
              <a:rPr lang="es-ES" b="1" dirty="0">
                <a:latin typeface="ENAIRE Titillium Semibold"/>
                <a:cs typeface="ENAIRE Titillium Semibold"/>
              </a:rPr>
              <a:t> </a:t>
            </a:r>
            <a:r>
              <a:rPr lang="es-ES" b="1" dirty="0" err="1">
                <a:latin typeface="ENAIRE Titillium Semibold"/>
                <a:cs typeface="ENAIRE Titillium Semibold"/>
              </a:rPr>
              <a:t>received</a:t>
            </a:r>
            <a:r>
              <a:rPr lang="es-ES" b="1" dirty="0">
                <a:latin typeface="ENAIRE Titillium Semibold"/>
                <a:cs typeface="ENAIRE Titillium Semibold"/>
              </a:rPr>
              <a:t>:</a:t>
            </a:r>
          </a:p>
          <a:p>
            <a:pPr algn="just"/>
            <a:endParaRPr lang="es-ES" b="1" dirty="0">
              <a:latin typeface="ENAIRE Titillium Semibold"/>
              <a:cs typeface="ENAIRE Titillium Semibold"/>
            </a:endParaRPr>
          </a:p>
          <a:p>
            <a:pPr marL="171450" indent="-171450" algn="just">
              <a:buFont typeface="Arial" panose="020B0604020202020204" pitchFamily="34" charset="0"/>
              <a:buChar char="•"/>
            </a:pPr>
            <a:r>
              <a:rPr lang="es-ES" b="1" dirty="0"/>
              <a:t>32 </a:t>
            </a:r>
            <a:r>
              <a:rPr lang="en-US" b="1" dirty="0"/>
              <a:t>were rejected </a:t>
            </a:r>
            <a:r>
              <a:rPr lang="en-US" dirty="0"/>
              <a:t>pursuant to Law 19/2013 of 9 December, on transparency, access to public information and good governance:</a:t>
            </a:r>
            <a:endParaRPr lang="es-ES" dirty="0"/>
          </a:p>
          <a:p>
            <a:pPr algn="just"/>
            <a:endParaRPr lang="es-ES" dirty="0"/>
          </a:p>
          <a:p>
            <a:pPr marL="628650" lvl="1" indent="-171450" algn="just">
              <a:buFont typeface="Wingdings" panose="05000000000000000000" pitchFamily="2" charset="2"/>
              <a:buChar char="Ø"/>
            </a:pPr>
            <a:r>
              <a:rPr lang="es-ES" dirty="0"/>
              <a:t> 3 as per Art.18.1.a </a:t>
            </a:r>
          </a:p>
          <a:p>
            <a:pPr marL="628650" lvl="1" indent="-171450" algn="just">
              <a:buFont typeface="Wingdings" panose="05000000000000000000" pitchFamily="2" charset="2"/>
              <a:buChar char="Ø"/>
            </a:pPr>
            <a:r>
              <a:rPr lang="es-ES" dirty="0"/>
              <a:t> 5 as per Art 18.1.c</a:t>
            </a:r>
          </a:p>
          <a:p>
            <a:pPr marL="628650" lvl="1" indent="-171450" algn="just">
              <a:buFont typeface="Wingdings" panose="05000000000000000000" pitchFamily="2" charset="2"/>
              <a:buChar char="Ø"/>
            </a:pPr>
            <a:r>
              <a:rPr lang="es-ES"/>
              <a:t> 13 </a:t>
            </a:r>
            <a:r>
              <a:rPr lang="es-ES" dirty="0"/>
              <a:t>in full and 2 in </a:t>
            </a:r>
            <a:r>
              <a:rPr lang="es-ES" dirty="0" err="1"/>
              <a:t>part</a:t>
            </a:r>
            <a:r>
              <a:rPr lang="es-ES" dirty="0"/>
              <a:t>, as per Art.18.1.d</a:t>
            </a:r>
          </a:p>
          <a:p>
            <a:pPr marL="628650" lvl="1" indent="-171450" algn="just">
              <a:buFont typeface="Wingdings" panose="05000000000000000000" pitchFamily="2" charset="2"/>
              <a:buChar char="Ø"/>
            </a:pPr>
            <a:r>
              <a:rPr lang="es-ES" dirty="0"/>
              <a:t> 6 as per Art.18.1.e</a:t>
            </a:r>
          </a:p>
          <a:p>
            <a:pPr marL="628650" lvl="1" indent="-171450" algn="just">
              <a:buFont typeface="Wingdings" panose="05000000000000000000" pitchFamily="2" charset="2"/>
              <a:buChar char="Ø"/>
            </a:pPr>
            <a:r>
              <a:rPr lang="es-ES" dirty="0"/>
              <a:t> 3 as per 1st </a:t>
            </a:r>
            <a:r>
              <a:rPr lang="es-ES" dirty="0" err="1"/>
              <a:t>Additional</a:t>
            </a:r>
            <a:r>
              <a:rPr lang="es-ES" dirty="0"/>
              <a:t> </a:t>
            </a:r>
            <a:r>
              <a:rPr lang="es-ES" dirty="0" err="1"/>
              <a:t>Provision</a:t>
            </a:r>
            <a:r>
              <a:rPr lang="es-ES" dirty="0"/>
              <a:t>, 2</a:t>
            </a:r>
          </a:p>
          <a:p>
            <a:pPr algn="just">
              <a:buFont typeface="Wingdings" pitchFamily="2" charset="2"/>
              <a:buChar char="Ø"/>
            </a:pPr>
            <a:endParaRPr lang="es-ES" dirty="0"/>
          </a:p>
          <a:p>
            <a:pPr marL="171450" indent="-171450" algn="just">
              <a:buFont typeface="Arial" panose="020B0604020202020204" pitchFamily="34" charset="0"/>
              <a:buChar char="•"/>
            </a:pPr>
            <a:r>
              <a:rPr lang="es-ES" b="1" dirty="0"/>
              <a:t>1 </a:t>
            </a:r>
            <a:r>
              <a:rPr lang="es-ES" b="1" dirty="0" err="1"/>
              <a:t>was</a:t>
            </a:r>
            <a:r>
              <a:rPr lang="es-ES" b="1" dirty="0"/>
              <a:t> </a:t>
            </a:r>
            <a:r>
              <a:rPr lang="es-ES" b="1" dirty="0" err="1"/>
              <a:t>denied</a:t>
            </a:r>
            <a:r>
              <a:rPr lang="es-ES" b="1" dirty="0"/>
              <a:t> per Art. 14.1.e.</a:t>
            </a:r>
          </a:p>
          <a:p>
            <a:pPr marL="171450" indent="-171450" algn="just">
              <a:buFont typeface="Arial" panose="020B0604020202020204" pitchFamily="34" charset="0"/>
              <a:buChar char="•"/>
            </a:pPr>
            <a:endParaRPr lang="es-ES" b="1" dirty="0"/>
          </a:p>
          <a:p>
            <a:pPr marL="171450" indent="-171450" algn="just">
              <a:buFont typeface="Arial" panose="020B0604020202020204" pitchFamily="34" charset="0"/>
              <a:buChar char="•"/>
            </a:pPr>
            <a:r>
              <a:rPr lang="es-ES" b="1" dirty="0"/>
              <a:t>2 </a:t>
            </a:r>
            <a:r>
              <a:rPr lang="es-ES" b="1" dirty="0" err="1"/>
              <a:t>have</a:t>
            </a:r>
            <a:r>
              <a:rPr lang="es-ES" b="1" dirty="0"/>
              <a:t> </a:t>
            </a:r>
            <a:r>
              <a:rPr lang="es-ES" b="1" dirty="0" err="1"/>
              <a:t>been</a:t>
            </a:r>
            <a:r>
              <a:rPr lang="es-ES" b="1" dirty="0"/>
              <a:t> </a:t>
            </a:r>
            <a:r>
              <a:rPr lang="es-ES" b="1" dirty="0" err="1"/>
              <a:t>reassigned</a:t>
            </a:r>
            <a:r>
              <a:rPr lang="es-ES" b="1" dirty="0"/>
              <a:t>.</a:t>
            </a:r>
          </a:p>
          <a:p>
            <a:pPr algn="just"/>
            <a:endParaRPr lang="es-ES" b="1" dirty="0"/>
          </a:p>
          <a:p>
            <a:pPr marL="171450" indent="-171450" algn="just">
              <a:buFont typeface="Arial" panose="020B0604020202020204" pitchFamily="34" charset="0"/>
              <a:buChar char="•"/>
            </a:pPr>
            <a:r>
              <a:rPr lang="es-ES" b="1" dirty="0"/>
              <a:t>13 </a:t>
            </a:r>
            <a:r>
              <a:rPr lang="es-ES" b="1" dirty="0" err="1"/>
              <a:t>were</a:t>
            </a:r>
            <a:r>
              <a:rPr lang="es-ES" b="1" dirty="0"/>
              <a:t> </a:t>
            </a:r>
            <a:r>
              <a:rPr lang="es-ES" b="1" dirty="0" err="1"/>
              <a:t>claims</a:t>
            </a:r>
            <a:r>
              <a:rPr lang="es-ES" b="1" dirty="0"/>
              <a:t>.</a:t>
            </a:r>
          </a:p>
          <a:p>
            <a:pPr marL="171450" indent="-171450" algn="just">
              <a:buFont typeface="Arial" panose="020B0604020202020204" pitchFamily="34" charset="0"/>
              <a:buChar char="•"/>
            </a:pPr>
            <a:endParaRPr lang="es-ES" dirty="0"/>
          </a:p>
          <a:p>
            <a:pPr marL="171450" indent="-171450" algn="just">
              <a:buFont typeface="Arial" panose="020B0604020202020204" pitchFamily="34" charset="0"/>
              <a:buChar char="•"/>
            </a:pPr>
            <a:r>
              <a:rPr lang="es-ES" b="1" dirty="0"/>
              <a:t>13 </a:t>
            </a:r>
            <a:r>
              <a:rPr lang="en-US" b="1" dirty="0"/>
              <a:t>Resolutions of the Council on Transparency and Good Governance were addressed. </a:t>
            </a:r>
            <a:endParaRPr lang="es-ES" b="1" dirty="0"/>
          </a:p>
          <a:p>
            <a:pPr marL="171450" indent="-171450" algn="just">
              <a:buFont typeface="Arial" panose="020B0604020202020204" pitchFamily="34" charset="0"/>
              <a:buChar char="•"/>
            </a:pPr>
            <a:endParaRPr lang="es-ES" b="1" dirty="0"/>
          </a:p>
          <a:p>
            <a:pPr marL="171450" indent="-171450" algn="just">
              <a:buFont typeface="Arial" panose="020B0604020202020204" pitchFamily="34" charset="0"/>
              <a:buChar char="•"/>
            </a:pPr>
            <a:r>
              <a:rPr lang="es-ES" b="1" dirty="0"/>
              <a:t> 2 are in </a:t>
            </a:r>
            <a:r>
              <a:rPr lang="es-ES" b="1" dirty="0" err="1"/>
              <a:t>process</a:t>
            </a:r>
            <a:r>
              <a:rPr lang="es-ES" b="1" dirty="0"/>
              <a:t>.</a:t>
            </a:r>
          </a:p>
          <a:p>
            <a:pPr algn="just"/>
            <a:endParaRPr lang="es-ES" dirty="0"/>
          </a:p>
          <a:p>
            <a:pPr algn="just"/>
            <a:endParaRPr lang="es-ES" dirty="0"/>
          </a:p>
        </p:txBody>
      </p:sp>
      <p:sp>
        <p:nvSpPr>
          <p:cNvPr id="5" name="Marcador de texto 4"/>
          <p:cNvSpPr>
            <a:spLocks noGrp="1"/>
          </p:cNvSpPr>
          <p:nvPr>
            <p:ph type="body" sz="quarter" idx="14"/>
          </p:nvPr>
        </p:nvSpPr>
        <p:spPr>
          <a:xfrm>
            <a:off x="5274732" y="2501371"/>
            <a:ext cx="3359681" cy="356125"/>
          </a:xfrm>
        </p:spPr>
        <p:txBody>
          <a:bodyPr>
            <a:normAutofit/>
          </a:bodyPr>
          <a:lstStyle/>
          <a:p>
            <a:r>
              <a:rPr lang="es-ES" sz="1800" dirty="0"/>
              <a:t>217 </a:t>
            </a:r>
            <a:r>
              <a:rPr lang="es-ES" sz="1800" dirty="0" err="1"/>
              <a:t>request</a:t>
            </a:r>
            <a:r>
              <a:rPr lang="es-ES" sz="1800" dirty="0"/>
              <a:t> </a:t>
            </a:r>
            <a:r>
              <a:rPr lang="es-ES" sz="1800" dirty="0" err="1"/>
              <a:t>received</a:t>
            </a:r>
            <a:r>
              <a:rPr lang="es-ES" sz="1800" dirty="0"/>
              <a:t> </a:t>
            </a:r>
            <a:r>
              <a:rPr lang="es-ES" sz="1800" dirty="0" err="1"/>
              <a:t>by</a:t>
            </a:r>
            <a:r>
              <a:rPr lang="es-ES" sz="1800" dirty="0"/>
              <a:t> </a:t>
            </a:r>
            <a:r>
              <a:rPr lang="es-ES" sz="1800" dirty="0" err="1"/>
              <a:t>the</a:t>
            </a:r>
            <a:endParaRPr lang="es-ES" sz="1800" dirty="0"/>
          </a:p>
          <a:p>
            <a:endParaRPr lang="es-ES" sz="1800" dirty="0"/>
          </a:p>
        </p:txBody>
      </p:sp>
      <p:pic>
        <p:nvPicPr>
          <p:cNvPr id="16386" name="Picture 2" descr="C:\Users\Paloma\Desktop\ENAIRE TRABAJO\TRANSPARENCIA CORP\EXCELS PARA PDF SOLICITUDES RECIBIDAS\LogoTransparencia-72.png"/>
          <p:cNvPicPr>
            <a:picLocks noChangeAspect="1" noChangeArrowheads="1"/>
          </p:cNvPicPr>
          <p:nvPr/>
        </p:nvPicPr>
        <p:blipFill>
          <a:blip r:embed="rId2"/>
          <a:srcRect/>
          <a:stretch>
            <a:fillRect/>
          </a:stretch>
        </p:blipFill>
        <p:spPr bwMode="auto">
          <a:xfrm>
            <a:off x="5286380" y="3214686"/>
            <a:ext cx="3137615" cy="611009"/>
          </a:xfrm>
          <a:prstGeom prst="rect">
            <a:avLst/>
          </a:prstGeom>
          <a:noFill/>
        </p:spPr>
      </p:pic>
    </p:spTree>
    <p:extLst>
      <p:ext uri="{BB962C8B-B14F-4D97-AF65-F5344CB8AC3E}">
        <p14:creationId xmlns:p14="http://schemas.microsoft.com/office/powerpoint/2010/main" val="25409314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1166</TotalTime>
  <Words>143</Words>
  <Application>Microsoft Office PowerPoint</Application>
  <PresentationFormat>Presentación en pantalla (4:3)</PresentationFormat>
  <Paragraphs>22</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Calibri</vt:lpstr>
      <vt:lpstr>ENAIRE Titillium Light</vt:lpstr>
      <vt:lpstr>ENAIRE Titillium Regular</vt:lpstr>
      <vt:lpstr>ENAIRE Titillium Semibold</vt:lpstr>
      <vt:lpstr>Wingdings</vt:lpstr>
      <vt:lpstr>Office Theme</vt:lpstr>
      <vt:lpstr>Requests for information from ENAIRE via the Transparency Portal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cp:lastPrinted>2020-08-20T09:57:54Z</cp:lastPrinted>
  <dcterms:created xsi:type="dcterms:W3CDTF">2020-04-15T11:07:20Z</dcterms:created>
  <dcterms:modified xsi:type="dcterms:W3CDTF">2025-04-01T09:23:28Z</dcterms:modified>
</cp:coreProperties>
</file>