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20/09/2021</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20/09/2021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20/09/2021</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b="1" dirty="0" err="1"/>
              <a:t>Requests</a:t>
            </a:r>
            <a:r>
              <a:rPr lang="es-ES" b="1" dirty="0"/>
              <a:t> </a:t>
            </a:r>
            <a:r>
              <a:rPr lang="es-ES" b="1" dirty="0" err="1"/>
              <a:t>for</a:t>
            </a:r>
            <a:r>
              <a:rPr lang="es-ES" b="1" dirty="0"/>
              <a:t> </a:t>
            </a:r>
            <a:r>
              <a:rPr lang="es-ES" b="1" dirty="0" err="1"/>
              <a:t>information</a:t>
            </a:r>
            <a:r>
              <a:rPr lang="es-ES" b="1" dirty="0"/>
              <a:t> </a:t>
            </a:r>
            <a:r>
              <a:rPr lang="es-ES" b="1" dirty="0" err="1"/>
              <a:t>from</a:t>
            </a:r>
            <a:r>
              <a:rPr lang="es-ES" b="1" dirty="0"/>
              <a:t> ENAIRE </a:t>
            </a:r>
            <a:r>
              <a:rPr lang="es-ES" b="1" dirty="0" err="1"/>
              <a:t>via</a:t>
            </a:r>
            <a:r>
              <a:rPr lang="es-ES" b="1" dirty="0"/>
              <a:t> </a:t>
            </a:r>
            <a:r>
              <a:rPr lang="es-ES" b="1" dirty="0" err="1"/>
              <a:t>the</a:t>
            </a:r>
            <a:r>
              <a:rPr lang="es-ES" b="1" dirty="0"/>
              <a:t> </a:t>
            </a:r>
            <a:r>
              <a:rPr lang="es-ES" b="1" dirty="0" err="1"/>
              <a:t>Transparency</a:t>
            </a:r>
            <a:r>
              <a:rPr lang="es-ES" b="1" dirty="0"/>
              <a:t> Portal</a:t>
            </a:r>
          </a:p>
        </p:txBody>
      </p:sp>
      <p:sp>
        <p:nvSpPr>
          <p:cNvPr id="3" name="Subtítulo 2"/>
          <p:cNvSpPr>
            <a:spLocks noGrp="1"/>
          </p:cNvSpPr>
          <p:nvPr>
            <p:ph type="subTitle" idx="1"/>
          </p:nvPr>
        </p:nvSpPr>
        <p:spPr>
          <a:xfrm>
            <a:off x="407392" y="1229789"/>
            <a:ext cx="8165136" cy="270385"/>
          </a:xfrm>
        </p:spPr>
        <p:txBody>
          <a:bodyPr>
            <a:noAutofit/>
          </a:bodyPr>
          <a:lstStyle/>
          <a:p>
            <a:r>
              <a:rPr lang="es-ES" dirty="0" err="1"/>
              <a:t>From</a:t>
            </a:r>
            <a:r>
              <a:rPr lang="es-ES" dirty="0"/>
              <a:t> </a:t>
            </a:r>
            <a:r>
              <a:rPr lang="es-ES" dirty="0" err="1"/>
              <a:t>its</a:t>
            </a:r>
            <a:r>
              <a:rPr lang="es-ES" dirty="0"/>
              <a:t> </a:t>
            </a:r>
            <a:r>
              <a:rPr lang="es-ES" dirty="0" err="1"/>
              <a:t>creation</a:t>
            </a:r>
            <a:r>
              <a:rPr lang="es-ES" dirty="0"/>
              <a:t> in </a:t>
            </a:r>
            <a:r>
              <a:rPr lang="es-ES" dirty="0" err="1"/>
              <a:t>December</a:t>
            </a:r>
            <a:r>
              <a:rPr lang="es-ES" dirty="0"/>
              <a:t> 2014 </a:t>
            </a:r>
            <a:r>
              <a:rPr lang="es-ES" dirty="0" err="1"/>
              <a:t>through</a:t>
            </a:r>
            <a:r>
              <a:rPr lang="es-ES" dirty="0"/>
              <a:t> </a:t>
            </a:r>
            <a:r>
              <a:rPr lang="es-ES" dirty="0" err="1"/>
              <a:t>September</a:t>
            </a:r>
            <a:r>
              <a:rPr lang="es-ES" dirty="0"/>
              <a:t> 2021, inclusive.</a:t>
            </a:r>
          </a:p>
        </p:txBody>
      </p:sp>
      <p:sp>
        <p:nvSpPr>
          <p:cNvPr id="4" name="Marcador de texto 3"/>
          <p:cNvSpPr>
            <a:spLocks noGrp="1"/>
          </p:cNvSpPr>
          <p:nvPr>
            <p:ph type="body" sz="quarter" idx="13"/>
          </p:nvPr>
        </p:nvSpPr>
        <p:spPr>
          <a:xfrm>
            <a:off x="397929" y="1890760"/>
            <a:ext cx="3888319" cy="3979465"/>
          </a:xfrm>
        </p:spPr>
        <p:txBody>
          <a:bodyPr>
            <a:normAutofit lnSpcReduction="10000"/>
          </a:bodyPr>
          <a:lstStyle/>
          <a:p>
            <a:pPr algn="just"/>
            <a:r>
              <a:rPr lang="es-ES" b="1" dirty="0" err="1">
                <a:latin typeface="ENAIRE Titillium Semibold"/>
                <a:cs typeface="ENAIRE Titillium Semibold"/>
              </a:rPr>
              <a:t>Of</a:t>
            </a:r>
            <a:r>
              <a:rPr lang="es-ES" b="1" dirty="0">
                <a:latin typeface="ENAIRE Titillium Semibold"/>
                <a:cs typeface="ENAIRE Titillium Semibold"/>
              </a:rPr>
              <a:t> </a:t>
            </a:r>
            <a:r>
              <a:rPr lang="es-ES" b="1" dirty="0" err="1">
                <a:latin typeface="ENAIRE Titillium Semibold"/>
                <a:cs typeface="ENAIRE Titillium Semibold"/>
              </a:rPr>
              <a:t>the</a:t>
            </a:r>
            <a:r>
              <a:rPr lang="es-ES" b="1" dirty="0">
                <a:latin typeface="ENAIRE Titillium Semibold"/>
                <a:cs typeface="ENAIRE Titillium Semibold"/>
              </a:rPr>
              <a:t> 100 </a:t>
            </a:r>
            <a:r>
              <a:rPr lang="es-ES" b="1" dirty="0" err="1">
                <a:latin typeface="ENAIRE Titillium Semibold"/>
                <a:cs typeface="ENAIRE Titillium Semibold"/>
              </a:rPr>
              <a:t>request</a:t>
            </a:r>
            <a:r>
              <a:rPr lang="es-ES" b="1" dirty="0">
                <a:latin typeface="ENAIRE Titillium Semibold"/>
                <a:cs typeface="ENAIRE Titillium Semibold"/>
              </a:rPr>
              <a:t> </a:t>
            </a:r>
            <a:r>
              <a:rPr lang="es-ES" b="1" dirty="0" err="1">
                <a:latin typeface="ENAIRE Titillium Semibold"/>
                <a:cs typeface="ENAIRE Titillium Semibold"/>
              </a:rPr>
              <a:t>received</a:t>
            </a:r>
            <a:r>
              <a:rPr lang="es-ES" b="1" dirty="0">
                <a:latin typeface="ENAIRE Titillium Semibold"/>
                <a:cs typeface="ENAIRE Titillium Semibold"/>
              </a:rPr>
              <a:t>:</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23 </a:t>
            </a:r>
            <a:r>
              <a:rPr lang="en-US" b="1" dirty="0"/>
              <a:t>were rejected </a:t>
            </a:r>
            <a:r>
              <a:rPr lang="en-US" dirty="0"/>
              <a:t>pursuant to Law 19/2013 of 9 December, on transparency, access to public information and good governance:</a:t>
            </a:r>
            <a:endParaRPr lang="es-ES" dirty="0"/>
          </a:p>
          <a:p>
            <a:pPr algn="just"/>
            <a:endParaRPr lang="es-ES" dirty="0"/>
          </a:p>
          <a:p>
            <a:pPr marL="628650" lvl="1" indent="-171450" algn="just">
              <a:buFont typeface="Wingdings" panose="05000000000000000000" pitchFamily="2" charset="2"/>
              <a:buChar char="Ø"/>
            </a:pPr>
            <a:r>
              <a:rPr lang="es-ES" dirty="0"/>
              <a:t> 1 as per Art.18.1.a </a:t>
            </a:r>
          </a:p>
          <a:p>
            <a:pPr marL="628650" lvl="1" indent="-171450" algn="just">
              <a:buFont typeface="Wingdings" panose="05000000000000000000" pitchFamily="2" charset="2"/>
              <a:buChar char="Ø"/>
            </a:pPr>
            <a:r>
              <a:rPr lang="es-ES" dirty="0"/>
              <a:t> 3 as per Art 18.1.c</a:t>
            </a:r>
          </a:p>
          <a:p>
            <a:pPr marL="628650" lvl="1" indent="-171450" algn="just">
              <a:buFont typeface="Wingdings" panose="05000000000000000000" pitchFamily="2" charset="2"/>
              <a:buChar char="Ø"/>
            </a:pPr>
            <a:r>
              <a:rPr lang="es-ES" dirty="0"/>
              <a:t> 11 in full and 1 in </a:t>
            </a:r>
            <a:r>
              <a:rPr lang="es-ES" dirty="0" err="1"/>
              <a:t>part</a:t>
            </a:r>
            <a:r>
              <a:rPr lang="es-ES" dirty="0"/>
              <a:t>, as per Art.18.1.d</a:t>
            </a:r>
          </a:p>
          <a:p>
            <a:pPr marL="628650" lvl="1" indent="-171450" algn="just">
              <a:buFont typeface="Wingdings" panose="05000000000000000000" pitchFamily="2" charset="2"/>
              <a:buChar char="Ø"/>
            </a:pPr>
            <a:r>
              <a:rPr lang="es-ES" dirty="0"/>
              <a:t> 4 as per Art.18.1.e</a:t>
            </a:r>
          </a:p>
          <a:p>
            <a:pPr marL="628650" lvl="1" indent="-171450" algn="just">
              <a:buFont typeface="Wingdings" panose="05000000000000000000" pitchFamily="2" charset="2"/>
              <a:buChar char="Ø"/>
            </a:pPr>
            <a:r>
              <a:rPr lang="es-ES" dirty="0"/>
              <a:t> 3 as per 1st </a:t>
            </a:r>
            <a:r>
              <a:rPr lang="es-ES" dirty="0" err="1"/>
              <a:t>Additional</a:t>
            </a:r>
            <a:r>
              <a:rPr lang="es-ES" dirty="0"/>
              <a:t> </a:t>
            </a:r>
            <a:r>
              <a:rPr lang="es-ES" dirty="0" err="1"/>
              <a:t>Provision</a:t>
            </a:r>
            <a:r>
              <a:rPr lang="es-ES" dirty="0"/>
              <a:t>,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7 </a:t>
            </a:r>
            <a:r>
              <a:rPr lang="es-ES" b="1" dirty="0" err="1"/>
              <a:t>were</a:t>
            </a:r>
            <a:r>
              <a:rPr lang="es-ES" b="1" dirty="0"/>
              <a:t> </a:t>
            </a:r>
            <a:r>
              <a:rPr lang="es-ES" b="1" dirty="0" err="1"/>
              <a:t>claims</a:t>
            </a:r>
            <a:r>
              <a:rPr lang="es-ES" b="1" dirty="0"/>
              <a:t>.</a:t>
            </a:r>
          </a:p>
          <a:p>
            <a:pPr marL="171450" indent="-171450" algn="just">
              <a:buFont typeface="Arial" panose="020B0604020202020204" pitchFamily="34" charset="0"/>
              <a:buChar char="•"/>
            </a:pPr>
            <a:endParaRPr lang="es-ES" dirty="0"/>
          </a:p>
          <a:p>
            <a:pPr marL="171450" indent="-171450" algn="just">
              <a:buFont typeface="Arial" panose="020B0604020202020204" pitchFamily="34" charset="0"/>
              <a:buChar char="•"/>
            </a:pPr>
            <a:r>
              <a:rPr lang="es-ES" b="1" dirty="0"/>
              <a:t>3 </a:t>
            </a:r>
            <a:r>
              <a:rPr lang="en-US" b="1" dirty="0"/>
              <a:t>Resolutions of the Council on Transparency and Good Governance were addressed</a:t>
            </a:r>
            <a:r>
              <a:rPr lang="en-US" dirty="0"/>
              <a:t>. </a:t>
            </a:r>
            <a:endParaRPr lang="es-ES" b="1" dirty="0"/>
          </a:p>
          <a:p>
            <a:pPr marL="171450" indent="-171450" algn="just">
              <a:buFont typeface="Arial" panose="020B0604020202020204" pitchFamily="34" charset="0"/>
              <a:buChar char="•"/>
            </a:pPr>
            <a:endParaRPr lang="es-ES" b="1" dirty="0">
              <a:solidFill>
                <a:schemeClr val="bg1"/>
              </a:solidFill>
            </a:endParaRPr>
          </a:p>
          <a:p>
            <a:pPr marL="171450" indent="-171450" algn="just">
              <a:buFont typeface="Arial" panose="020B0604020202020204" pitchFamily="34" charset="0"/>
              <a:buChar char="•"/>
            </a:pPr>
            <a:r>
              <a:rPr lang="es-ES" b="1" dirty="0">
                <a:solidFill>
                  <a:schemeClr val="bg1"/>
                </a:solidFill>
              </a:rPr>
              <a:t>2 are in </a:t>
            </a:r>
            <a:r>
              <a:rPr lang="es-ES" b="1" dirty="0" err="1">
                <a:solidFill>
                  <a:schemeClr val="bg1"/>
                </a:solidFill>
              </a:rPr>
              <a:t>process</a:t>
            </a:r>
            <a:r>
              <a:rPr lang="es-ES" b="1" dirty="0">
                <a:solidFill>
                  <a:schemeClr val="bg1"/>
                </a:solidFill>
              </a:rPr>
              <a:t>.</a:t>
            </a:r>
          </a:p>
          <a:p>
            <a:pPr algn="just"/>
            <a:endParaRPr lang="es-ES" dirty="0"/>
          </a:p>
          <a:p>
            <a:pPr algn="just"/>
            <a:endParaRPr lang="es-ES" dirty="0"/>
          </a:p>
        </p:txBody>
      </p:sp>
      <p:sp>
        <p:nvSpPr>
          <p:cNvPr id="5" name="Marcador de texto 4"/>
          <p:cNvSpPr>
            <a:spLocks noGrp="1"/>
          </p:cNvSpPr>
          <p:nvPr>
            <p:ph type="body" sz="quarter" idx="14"/>
          </p:nvPr>
        </p:nvSpPr>
        <p:spPr>
          <a:xfrm>
            <a:off x="5274732" y="2501371"/>
            <a:ext cx="3359681" cy="356125"/>
          </a:xfrm>
        </p:spPr>
        <p:txBody>
          <a:bodyPr>
            <a:normAutofit/>
          </a:bodyPr>
          <a:lstStyle/>
          <a:p>
            <a:r>
              <a:rPr lang="es-ES" sz="1800" dirty="0"/>
              <a:t>100 </a:t>
            </a:r>
            <a:r>
              <a:rPr lang="es-ES" sz="1800" dirty="0" err="1"/>
              <a:t>request</a:t>
            </a:r>
            <a:r>
              <a:rPr lang="es-ES" sz="1800" dirty="0"/>
              <a:t> </a:t>
            </a:r>
            <a:r>
              <a:rPr lang="es-ES" sz="1800" dirty="0" err="1"/>
              <a:t>received</a:t>
            </a:r>
            <a:r>
              <a:rPr lang="es-ES" sz="1800" dirty="0"/>
              <a:t> </a:t>
            </a:r>
            <a:r>
              <a:rPr lang="es-ES" sz="1800" dirty="0" err="1"/>
              <a:t>by</a:t>
            </a:r>
            <a:r>
              <a:rPr lang="es-ES" sz="1800" dirty="0"/>
              <a:t> </a:t>
            </a:r>
            <a:r>
              <a:rPr lang="es-ES" sz="1800" dirty="0" err="1"/>
              <a:t>the</a:t>
            </a:r>
            <a:endParaRPr lang="es-ES" sz="1800" dirty="0"/>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127</Words>
  <Application>Microsoft Office PowerPoint</Application>
  <PresentationFormat>Presentación en pantalla (4:3)</PresentationFormat>
  <Paragraphs>18</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Requests for information from ENAIRE via the Transparency Portal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Solicitudes de información a ENAIRE por el Portal de la Transparencia</dc:title>
  <dc:creator>Paloma</dc:creator>
  <cp:lastModifiedBy>Reol Gutiérrez, Paloma</cp:lastModifiedBy>
  <cp:revision>34</cp:revision>
  <cp:lastPrinted>2020-08-20T09:57:54Z</cp:lastPrinted>
  <dcterms:created xsi:type="dcterms:W3CDTF">2020-04-15T11:07:20Z</dcterms:created>
  <dcterms:modified xsi:type="dcterms:W3CDTF">2021-09-20T11:46:22Z</dcterms:modified>
</cp:coreProperties>
</file>