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6" y="52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ctrTitle" hasCustomPrompt="1"/>
          </p:nvPr>
        </p:nvSpPr>
        <p:spPr>
          <a:xfrm>
            <a:off x="543189" y="809627"/>
            <a:ext cx="10277211" cy="343963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900">
                <a:solidFill>
                  <a:srgbClr val="009FDA"/>
                </a:solidFill>
                <a:latin typeface="ENAIRE Titillium Regular"/>
                <a:cs typeface="ENAIRE Titillium Regular"/>
              </a:defRPr>
            </a:lvl1pPr>
          </a:lstStyle>
          <a:p>
            <a:r>
              <a:rPr lang="es-ES" noProof="0"/>
              <a:t>Título slide</a:t>
            </a:r>
          </a:p>
        </p:txBody>
      </p:sp>
      <p:sp>
        <p:nvSpPr>
          <p:cNvPr id="7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43189" y="1229789"/>
            <a:ext cx="10277211" cy="2794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400">
                <a:solidFill>
                  <a:srgbClr val="00184C"/>
                </a:solidFill>
                <a:latin typeface="ENAIRE Titillium Light"/>
                <a:cs typeface="ENAIRE Titillium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Subtítulo</a:t>
            </a:r>
          </a:p>
        </p:txBody>
      </p:sp>
      <p:sp>
        <p:nvSpPr>
          <p:cNvPr id="8" name="CuadroTexto 7"/>
          <p:cNvSpPr txBox="1"/>
          <p:nvPr userDrawn="1"/>
        </p:nvSpPr>
        <p:spPr>
          <a:xfrm>
            <a:off x="534723" y="6110274"/>
            <a:ext cx="150856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noProof="0">
                <a:solidFill>
                  <a:srgbClr val="009FDA"/>
                </a:solidFill>
                <a:latin typeface="ENAIRE Titillium Semibold" panose="02000000000000000000" pitchFamily="50" charset="0"/>
              </a:rPr>
              <a:t>enaire.es</a:t>
            </a:r>
          </a:p>
        </p:txBody>
      </p:sp>
      <p:sp>
        <p:nvSpPr>
          <p:cNvPr id="11" name="Marcador de tabla 15"/>
          <p:cNvSpPr>
            <a:spLocks noGrp="1"/>
          </p:cNvSpPr>
          <p:nvPr>
            <p:ph type="tbl" sz="quarter" idx="15" hasCustomPrompt="1"/>
          </p:nvPr>
        </p:nvSpPr>
        <p:spPr>
          <a:xfrm>
            <a:off x="535518" y="1892301"/>
            <a:ext cx="10986620" cy="3964517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000">
                <a:solidFill>
                  <a:srgbClr val="00184C"/>
                </a:solidFill>
                <a:latin typeface="ENAIRE Titillium Light"/>
                <a:cs typeface="ENAIRE Titillium Light"/>
              </a:defRPr>
            </a:lvl1pPr>
          </a:lstStyle>
          <a:p>
            <a:r>
              <a:rPr lang="es-ES" noProof="0"/>
              <a:t>insertar tabla</a:t>
            </a:r>
          </a:p>
        </p:txBody>
      </p:sp>
      <p:sp>
        <p:nvSpPr>
          <p:cNvPr id="12" name="Marcador de fecha 4"/>
          <p:cNvSpPr>
            <a:spLocks noGrp="1"/>
          </p:cNvSpPr>
          <p:nvPr>
            <p:ph type="dt" sz="half" idx="16"/>
          </p:nvPr>
        </p:nvSpPr>
        <p:spPr>
          <a:xfrm>
            <a:off x="517789" y="360220"/>
            <a:ext cx="2844800" cy="146049"/>
          </a:xfrm>
        </p:spPr>
        <p:txBody>
          <a:bodyPr/>
          <a:lstStyle/>
          <a:p>
            <a:fld id="{BFB53ECA-4D3E-A545-BF5D-B82860FC5833}" type="datetime1">
              <a:rPr lang="es-ES" noProof="0" smtClean="0"/>
              <a:pPr/>
              <a:t>04/05/2023</a:t>
            </a:fld>
            <a:endParaRPr lang="es-ES" noProof="0"/>
          </a:p>
        </p:txBody>
      </p:sp>
      <p:sp>
        <p:nvSpPr>
          <p:cNvPr id="13" name="Marcador de pie de página 12"/>
          <p:cNvSpPr>
            <a:spLocks noGrp="1"/>
          </p:cNvSpPr>
          <p:nvPr>
            <p:ph type="ftr" sz="quarter" idx="17"/>
          </p:nvPr>
        </p:nvSpPr>
        <p:spPr>
          <a:xfrm>
            <a:off x="4165600" y="6356352"/>
            <a:ext cx="3860800" cy="365125"/>
          </a:xfrm>
        </p:spPr>
        <p:txBody>
          <a:bodyPr/>
          <a:lstStyle/>
          <a:p>
            <a:endParaRPr lang="es-ES" noProof="0"/>
          </a:p>
        </p:txBody>
      </p:sp>
      <p:pic>
        <p:nvPicPr>
          <p:cNvPr id="10" name="Imagen 9" descr="Simbolo ENAIRE_RGB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151" y="900847"/>
            <a:ext cx="278400" cy="180000"/>
          </a:xfrm>
          <a:prstGeom prst="rect">
            <a:avLst/>
          </a:prstGeom>
        </p:spPr>
      </p:pic>
      <p:sp>
        <p:nvSpPr>
          <p:cNvPr id="15" name="Marcador de número de diapositiva 16"/>
          <p:cNvSpPr>
            <a:spLocks noGrp="1"/>
          </p:cNvSpPr>
          <p:nvPr>
            <p:ph type="sldNum" sz="quarter" idx="18"/>
          </p:nvPr>
        </p:nvSpPr>
        <p:spPr>
          <a:xfrm>
            <a:off x="8779933" y="6043084"/>
            <a:ext cx="2844800" cy="365125"/>
          </a:xfrm>
        </p:spPr>
        <p:txBody>
          <a:bodyPr/>
          <a:lstStyle/>
          <a:p>
            <a:fld id="{D9897F2D-42A2-D44F-969F-D7A77D623531}" type="slidenum">
              <a:rPr lang="es-ES" noProof="0" smtClean="0"/>
              <a:pPr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38364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A2790-440D-46D0-AF67-15EC11362779}" type="datetimeFigureOut">
              <a:rPr lang="es-ES" smtClean="0"/>
              <a:pPr/>
              <a:t>04/05/2023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A5F24-60FE-4A49-9D68-730A78B3999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4598" y="261335"/>
            <a:ext cx="5004705" cy="378144"/>
          </a:xfrm>
        </p:spPr>
        <p:txBody>
          <a:bodyPr>
            <a:normAutofit/>
          </a:bodyPr>
          <a:lstStyle/>
          <a:p>
            <a:r>
              <a:rPr lang="es-ES" dirty="0"/>
              <a:t>Evolución de la deuda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28019" y="379563"/>
            <a:ext cx="2741242" cy="638586"/>
          </a:xfrm>
        </p:spPr>
        <p:txBody>
          <a:bodyPr>
            <a:normAutofit/>
          </a:bodyPr>
          <a:lstStyle/>
          <a:p>
            <a:pPr algn="ctr"/>
            <a:r>
              <a:rPr lang="es-ES" sz="1100" dirty="0"/>
              <a:t>La evolución de los préstamos con entidades  de crédito en los últimos 5 años se muestra a continuación:</a:t>
            </a: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263351" y="5408654"/>
            <a:ext cx="3384377" cy="345703"/>
          </a:xfrm>
          <a:prstGeom prst="rect">
            <a:avLst/>
          </a:prstGeom>
        </p:spPr>
        <p:txBody>
          <a:bodyPr vert="horz" lIns="0" tIns="0" rIns="0" bIns="0" rtlCol="0" anchor="ctr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900" kern="1200">
                <a:solidFill>
                  <a:srgbClr val="009FDA"/>
                </a:solidFill>
                <a:latin typeface="ENAIRE Titillium Regular"/>
                <a:ea typeface="+mj-ea"/>
                <a:cs typeface="ENAIRE Titillium Regular"/>
              </a:defRPr>
            </a:lvl1pPr>
          </a:lstStyle>
          <a:p>
            <a:pPr algn="ctr"/>
            <a:r>
              <a:rPr lang="es-ES" sz="1700" dirty="0"/>
              <a:t>Vida y coste medio de la deuda</a:t>
            </a: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499586" y="5813249"/>
            <a:ext cx="7128791" cy="33323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rgbClr val="00184C"/>
                </a:solidFill>
                <a:latin typeface="ENAIRE Titillium Light"/>
                <a:ea typeface="+mn-ea"/>
                <a:cs typeface="ENAIRE Titillium Light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100" dirty="0"/>
              <a:t>A 31 de diciembre de 2022 la vida media de la deuda es de 7,92 años y el coste medio anual de la misma es de 0,94%.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F2592691-66AF-486C-9C73-CA34C649D180}"/>
              </a:ext>
            </a:extLst>
          </p:cNvPr>
          <p:cNvSpPr txBox="1">
            <a:spLocks/>
          </p:cNvSpPr>
          <p:nvPr/>
        </p:nvSpPr>
        <p:spPr>
          <a:xfrm>
            <a:off x="441151" y="3187090"/>
            <a:ext cx="2244845" cy="263137"/>
          </a:xfrm>
          <a:prstGeom prst="rect">
            <a:avLst/>
          </a:prstGeom>
        </p:spPr>
        <p:txBody>
          <a:bodyPr vert="horz" lIns="0" tIns="0" rIns="0" bIns="0" rtlCol="0" anchor="ctr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900" kern="1200">
                <a:solidFill>
                  <a:srgbClr val="009FDA"/>
                </a:solidFill>
                <a:latin typeface="ENAIRE Titillium Regular"/>
                <a:ea typeface="+mj-ea"/>
                <a:cs typeface="ENAIRE Titillium Regular"/>
              </a:defRPr>
            </a:lvl1pPr>
          </a:lstStyle>
          <a:p>
            <a:r>
              <a:rPr lang="es-ES" sz="1700" dirty="0"/>
              <a:t>Tipo de deuda</a:t>
            </a: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61C60D50-C174-4667-9786-F4CF1FE378E9}"/>
              </a:ext>
            </a:extLst>
          </p:cNvPr>
          <p:cNvSpPr txBox="1">
            <a:spLocks/>
          </p:cNvSpPr>
          <p:nvPr/>
        </p:nvSpPr>
        <p:spPr>
          <a:xfrm>
            <a:off x="7914465" y="3066465"/>
            <a:ext cx="3168352" cy="343767"/>
          </a:xfrm>
          <a:prstGeom prst="rect">
            <a:avLst/>
          </a:prstGeom>
        </p:spPr>
        <p:txBody>
          <a:bodyPr vert="horz" lIns="0" tIns="0" rIns="0" bIns="0" rtlCol="0" anchor="ctr" anchorCtr="0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900" kern="1200">
                <a:solidFill>
                  <a:srgbClr val="009FDA"/>
                </a:solidFill>
                <a:latin typeface="ENAIRE Titillium Regular"/>
                <a:ea typeface="+mj-ea"/>
                <a:cs typeface="ENAIRE Titillium Regular"/>
              </a:defRPr>
            </a:lvl1pPr>
          </a:lstStyle>
          <a:p>
            <a:pPr algn="ctr"/>
            <a:r>
              <a:rPr lang="es-ES" sz="1700" dirty="0"/>
              <a:t>Vencimiento deuda ejercicio 2022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6E99D39-674D-86FF-A94D-3BD04E299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8446" y="1075366"/>
            <a:ext cx="3080388" cy="13087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62238049-8B7B-6607-90E4-04BA72EE3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408" y="658901"/>
            <a:ext cx="3951147" cy="2454270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61D448BF-203F-F29F-03FD-4C4BE77B4C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400" y="3524146"/>
            <a:ext cx="6291377" cy="1870197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483CB306-6948-F383-2891-3D860480CC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8446" y="3468729"/>
            <a:ext cx="3057143" cy="2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5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65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ENAIRE Titillium Light</vt:lpstr>
      <vt:lpstr>ENAIRE Titillium Regular</vt:lpstr>
      <vt:lpstr>ENAIRE Titillium Semibold</vt:lpstr>
      <vt:lpstr>Office Theme</vt:lpstr>
      <vt:lpstr>Evolución de la deuda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tabla</dc:title>
  <dc:creator>Paloma</dc:creator>
  <cp:lastModifiedBy>Meco Rodriguez, Claudia</cp:lastModifiedBy>
  <cp:revision>19</cp:revision>
  <dcterms:created xsi:type="dcterms:W3CDTF">2020-04-21T08:06:01Z</dcterms:created>
  <dcterms:modified xsi:type="dcterms:W3CDTF">2023-05-04T09:59:09Z</dcterms:modified>
</cp:coreProperties>
</file>