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7099300"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3" autoAdjust="0"/>
    <p:restoredTop sz="94660"/>
  </p:normalViewPr>
  <p:slideViewPr>
    <p:cSldViewPr>
      <p:cViewPr varScale="1">
        <p:scale>
          <a:sx n="83" d="100"/>
          <a:sy n="83" d="100"/>
        </p:scale>
        <p:origin x="2054"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magen">
    <p:spTree>
      <p:nvGrpSpPr>
        <p:cNvPr id="1" name=""/>
        <p:cNvGrpSpPr/>
        <p:nvPr/>
      </p:nvGrpSpPr>
      <p:grpSpPr>
        <a:xfrm>
          <a:off x="0" y="0"/>
          <a:ext cx="0" cy="0"/>
          <a:chOff x="0" y="0"/>
          <a:chExt cx="0" cy="0"/>
        </a:xfrm>
      </p:grpSpPr>
      <p:sp>
        <p:nvSpPr>
          <p:cNvPr id="9" name="Título 1"/>
          <p:cNvSpPr>
            <a:spLocks noGrp="1"/>
          </p:cNvSpPr>
          <p:nvPr>
            <p:ph type="ctrTitle" hasCustomPrompt="1"/>
          </p:nvPr>
        </p:nvSpPr>
        <p:spPr>
          <a:xfrm>
            <a:off x="407392" y="809627"/>
            <a:ext cx="7707908" cy="343963"/>
          </a:xfrm>
          <a:prstGeom prst="rect">
            <a:avLst/>
          </a:prstGeom>
        </p:spPr>
        <p:txBody>
          <a:bodyPr lIns="0" tIns="0" rIns="0" bIns="0" anchor="ctr" anchorCtr="0"/>
          <a:lstStyle>
            <a:lvl1pPr algn="l">
              <a:defRPr sz="1900">
                <a:solidFill>
                  <a:srgbClr val="009FDA"/>
                </a:solidFill>
                <a:latin typeface="ENAIRE Titillium Regular"/>
                <a:cs typeface="ENAIRE Titillium Regular"/>
              </a:defRPr>
            </a:lvl1pPr>
          </a:lstStyle>
          <a:p>
            <a:r>
              <a:rPr lang="es-ES" noProof="0"/>
              <a:t>Título slide</a:t>
            </a:r>
          </a:p>
        </p:txBody>
      </p:sp>
      <p:sp>
        <p:nvSpPr>
          <p:cNvPr id="10" name="Subtítulo 2"/>
          <p:cNvSpPr>
            <a:spLocks noGrp="1"/>
          </p:cNvSpPr>
          <p:nvPr>
            <p:ph type="subTitle" idx="1" hasCustomPrompt="1"/>
          </p:nvPr>
        </p:nvSpPr>
        <p:spPr>
          <a:xfrm>
            <a:off x="407392" y="1229789"/>
            <a:ext cx="7707908" cy="279400"/>
          </a:xfrm>
          <a:prstGeom prst="rect">
            <a:avLst/>
          </a:prstGeom>
        </p:spPr>
        <p:txBody>
          <a:bodyPr lIns="0" tIns="0" rIns="0" bIns="0"/>
          <a:lstStyle>
            <a:lvl1pPr marL="0" indent="0" algn="l">
              <a:buNone/>
              <a:defRPr sz="1400">
                <a:solidFill>
                  <a:srgbClr val="00184C"/>
                </a:solidFill>
                <a:latin typeface="ENAIRE Titillium Light"/>
                <a:cs typeface="ENAIRE Titillium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noProof="0"/>
              <a:t>Subtítulo</a:t>
            </a:r>
          </a:p>
        </p:txBody>
      </p:sp>
      <p:sp>
        <p:nvSpPr>
          <p:cNvPr id="11" name="CuadroTexto 10"/>
          <p:cNvSpPr txBox="1"/>
          <p:nvPr userDrawn="1"/>
        </p:nvSpPr>
        <p:spPr>
          <a:xfrm>
            <a:off x="401042" y="6110274"/>
            <a:ext cx="1131425" cy="184666"/>
          </a:xfrm>
          <a:prstGeom prst="rect">
            <a:avLst/>
          </a:prstGeom>
          <a:noFill/>
        </p:spPr>
        <p:txBody>
          <a:bodyPr wrap="square" lIns="0" tIns="0" rIns="0" bIns="0"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200" noProof="0">
                <a:solidFill>
                  <a:srgbClr val="009FDA"/>
                </a:solidFill>
                <a:latin typeface="ENAIRE Titillium Semibold" panose="02000000000000000000" pitchFamily="50" charset="0"/>
              </a:rPr>
              <a:t>enaire.es</a:t>
            </a:r>
          </a:p>
        </p:txBody>
      </p:sp>
      <p:sp>
        <p:nvSpPr>
          <p:cNvPr id="13" name="Marcador de texto 13"/>
          <p:cNvSpPr>
            <a:spLocks noGrp="1"/>
          </p:cNvSpPr>
          <p:nvPr>
            <p:ph type="body" sz="quarter" idx="13" hasCustomPrompt="1"/>
          </p:nvPr>
        </p:nvSpPr>
        <p:spPr>
          <a:xfrm>
            <a:off x="397929" y="1890760"/>
            <a:ext cx="4944533" cy="3979465"/>
          </a:xfrm>
          <a:prstGeom prst="rect">
            <a:avLst/>
          </a:prstGeom>
        </p:spPr>
        <p:txBody>
          <a:bodyPr vert="horz" lIns="0" tIns="0" rIns="0" bIns="0"/>
          <a:lstStyle>
            <a:lvl1pPr marL="0" indent="0">
              <a:lnSpc>
                <a:spcPct val="120000"/>
              </a:lnSpc>
              <a:buFontTx/>
              <a:buNone/>
              <a:defRPr sz="1200">
                <a:solidFill>
                  <a:srgbClr val="00184C"/>
                </a:solidFill>
                <a:latin typeface="ENAIRE Titillium Light"/>
                <a:cs typeface="ENAIRE Titillium Light"/>
              </a:defRPr>
            </a:lvl1pPr>
            <a:lvl2pPr marL="457200" indent="0">
              <a:buNone/>
              <a:defRPr sz="1200">
                <a:solidFill>
                  <a:srgbClr val="00184C"/>
                </a:solidFill>
                <a:latin typeface="ENAIRE Titillium Light"/>
                <a:cs typeface="ENAIRE Titillium Light"/>
              </a:defRPr>
            </a:lvl2pPr>
            <a:lvl3pPr marL="914400" indent="0">
              <a:buNone/>
              <a:defRPr sz="1200">
                <a:solidFill>
                  <a:srgbClr val="00184C"/>
                </a:solidFill>
                <a:latin typeface="ENAIRE Titillium Light"/>
                <a:cs typeface="ENAIRE Titillium Light"/>
              </a:defRPr>
            </a:lvl3pPr>
            <a:lvl4pPr marL="1371600" indent="0">
              <a:buNone/>
              <a:defRPr sz="1200">
                <a:solidFill>
                  <a:srgbClr val="00184C"/>
                </a:solidFill>
                <a:latin typeface="ENAIRE Titillium Light"/>
                <a:cs typeface="ENAIRE Titillium Light"/>
              </a:defRPr>
            </a:lvl4pPr>
            <a:lvl5pPr marL="1828800" indent="0">
              <a:buNone/>
              <a:defRPr sz="1200">
                <a:solidFill>
                  <a:srgbClr val="00184C"/>
                </a:solidFill>
                <a:latin typeface="ENAIRE Titillium Light"/>
                <a:cs typeface="ENAIRE Titillium Light"/>
              </a:defRPr>
            </a:lvl5pPr>
          </a:lstStyle>
          <a:p>
            <a:pPr lvl="0"/>
            <a:r>
              <a:rPr lang="es-ES" noProof="0"/>
              <a:t>Lorem ipsum dolor sit amet, consectetur adipiscing elit. </a:t>
            </a:r>
            <a:br>
              <a:rPr lang="es-ES" noProof="0"/>
            </a:br>
            <a:r>
              <a:rPr lang="es-ES" noProof="0"/>
              <a:t>Vestibulum vitae accumasan velit, eu egestas lectus. Nam volutpat ante non mi ullamcorper ullamcorper. Etiam vitae facilisis erat. Vestibulum at Aenean vel nunc turpis. Donec eget nibh porta. Mollis turpis lacinia, suscipit tortor. Vestibulum dapibus enim in commodo suscipit. Nulla facilisi. Pellentesque ligula justo, dignissim eu neque at.</a:t>
            </a:r>
          </a:p>
          <a:p>
            <a:pPr lvl="0"/>
            <a:endParaRPr lang="es-ES" noProof="0"/>
          </a:p>
          <a:p>
            <a:pPr lvl="0"/>
            <a:r>
              <a:rPr lang="es-ES" noProof="0"/>
              <a:t>Ut ac tellus vitae neque viverra dignissim. </a:t>
            </a:r>
            <a:br>
              <a:rPr lang="es-ES" noProof="0"/>
            </a:br>
            <a:r>
              <a:rPr lang="es-ES" noProof="0"/>
              <a:t>Donec sapien ipsum, imperdiet non varius eget, mollis eget ipsum. Vestibulum eu tempor velit. Mauris mollis fermentum nunc. In non sapien purus. Maecenas vulputate quam metus, in vehicula diam iaculis eget. Maecenas non ante eget risus ornare iaculis eget ac felis. Sed eleifend augue dui, nec condimentum sem tempus consectetur.</a:t>
            </a:r>
          </a:p>
          <a:p>
            <a:pPr lvl="0"/>
            <a:endParaRPr lang="es-ES" noProof="0"/>
          </a:p>
        </p:txBody>
      </p:sp>
      <p:sp>
        <p:nvSpPr>
          <p:cNvPr id="14" name="Marcador de texto 17"/>
          <p:cNvSpPr>
            <a:spLocks noGrp="1"/>
          </p:cNvSpPr>
          <p:nvPr>
            <p:ph type="body" sz="quarter" idx="14" hasCustomPrompt="1"/>
          </p:nvPr>
        </p:nvSpPr>
        <p:spPr>
          <a:xfrm>
            <a:off x="5704953" y="4809067"/>
            <a:ext cx="2936651" cy="1061157"/>
          </a:xfrm>
          <a:prstGeom prst="rect">
            <a:avLst/>
          </a:prstGeom>
        </p:spPr>
        <p:txBody>
          <a:bodyPr vert="horz" lIns="0" tIns="0" rIns="0" bIns="0"/>
          <a:lstStyle>
            <a:lvl1pPr marL="0" indent="0">
              <a:lnSpc>
                <a:spcPct val="120000"/>
              </a:lnSpc>
              <a:buNone/>
              <a:defRPr sz="1000" baseline="0">
                <a:solidFill>
                  <a:srgbClr val="009FDA"/>
                </a:solidFill>
                <a:latin typeface="ENAIRE Titillium Light"/>
                <a:cs typeface="ENAIRE Titillium Light"/>
              </a:defRPr>
            </a:lvl1pPr>
            <a:lvl2pPr marL="457200" indent="0">
              <a:buNone/>
              <a:defRPr sz="1000">
                <a:solidFill>
                  <a:srgbClr val="009FDA"/>
                </a:solidFill>
                <a:latin typeface="ENAIRE Titillium Light"/>
                <a:cs typeface="ENAIRE Titillium Light"/>
              </a:defRPr>
            </a:lvl2pPr>
            <a:lvl3pPr marL="914400" indent="0">
              <a:buNone/>
              <a:defRPr sz="1000">
                <a:solidFill>
                  <a:srgbClr val="009FDA"/>
                </a:solidFill>
                <a:latin typeface="ENAIRE Titillium Light"/>
                <a:cs typeface="ENAIRE Titillium Light"/>
              </a:defRPr>
            </a:lvl3pPr>
            <a:lvl4pPr marL="1371600" indent="0">
              <a:buNone/>
              <a:defRPr sz="1000">
                <a:solidFill>
                  <a:srgbClr val="009FDA"/>
                </a:solidFill>
                <a:latin typeface="ENAIRE Titillium Light"/>
                <a:cs typeface="ENAIRE Titillium Light"/>
              </a:defRPr>
            </a:lvl4pPr>
            <a:lvl5pPr marL="1828800" indent="0">
              <a:buNone/>
              <a:defRPr sz="1000">
                <a:solidFill>
                  <a:srgbClr val="009FDA"/>
                </a:solidFill>
                <a:latin typeface="ENAIRE Titillium Light"/>
                <a:cs typeface="ENAIRE Titillium Light"/>
              </a:defRPr>
            </a:lvl5pPr>
          </a:lstStyle>
          <a:p>
            <a:pPr lvl="0"/>
            <a:r>
              <a:rPr lang="es-ES" noProof="0"/>
              <a:t>Lorem ipsum dolor sit amet, consectetur adipiscing elit. Vestibulum vitae accumsan velit, eu egestas lectus. Nam volutpat ante non mi ullamcorper ullamcorper. Etiam vitae facilisis erat. </a:t>
            </a:r>
          </a:p>
        </p:txBody>
      </p:sp>
      <p:sp>
        <p:nvSpPr>
          <p:cNvPr id="16" name="Marcador de posición de imagen 15"/>
          <p:cNvSpPr>
            <a:spLocks noGrp="1"/>
          </p:cNvSpPr>
          <p:nvPr>
            <p:ph type="pic" sz="quarter" idx="15" hasCustomPrompt="1"/>
          </p:nvPr>
        </p:nvSpPr>
        <p:spPr>
          <a:xfrm>
            <a:off x="5704952" y="1890185"/>
            <a:ext cx="2937398" cy="2728383"/>
          </a:xfrm>
          <a:prstGeom prst="rect">
            <a:avLst/>
          </a:prstGeom>
        </p:spPr>
        <p:txBody>
          <a:bodyPr vert="horz" anchor="ctr"/>
          <a:lstStyle>
            <a:lvl1pPr marL="0" indent="0" algn="ctr">
              <a:buNone/>
              <a:defRPr sz="1000">
                <a:solidFill>
                  <a:srgbClr val="00184C"/>
                </a:solidFill>
                <a:latin typeface="ENAIRE Titillium Light"/>
                <a:cs typeface="ENAIRE Titillium Light"/>
              </a:defRPr>
            </a:lvl1pPr>
          </a:lstStyle>
          <a:p>
            <a:r>
              <a:rPr lang="es-ES" noProof="0"/>
              <a:t>insertar imagen</a:t>
            </a:r>
          </a:p>
        </p:txBody>
      </p:sp>
      <p:sp>
        <p:nvSpPr>
          <p:cNvPr id="5" name="Marcador de fecha 4"/>
          <p:cNvSpPr>
            <a:spLocks noGrp="1"/>
          </p:cNvSpPr>
          <p:nvPr>
            <p:ph type="dt" sz="half" idx="16"/>
          </p:nvPr>
        </p:nvSpPr>
        <p:spPr/>
        <p:txBody>
          <a:bodyPr/>
          <a:lstStyle/>
          <a:p>
            <a:fld id="{BFB53ECA-4D3E-A545-BF5D-B82860FC5833}" type="datetime1">
              <a:rPr lang="es-ES" noProof="0" smtClean="0"/>
              <a:pPr/>
              <a:t>01/04/2025</a:t>
            </a:fld>
            <a:endParaRPr lang="es-ES" noProof="0"/>
          </a:p>
        </p:txBody>
      </p:sp>
      <p:sp>
        <p:nvSpPr>
          <p:cNvPr id="15" name="Marcador de pie de página 14"/>
          <p:cNvSpPr>
            <a:spLocks noGrp="1"/>
          </p:cNvSpPr>
          <p:nvPr>
            <p:ph type="ftr" sz="quarter" idx="17"/>
          </p:nvPr>
        </p:nvSpPr>
        <p:spPr/>
        <p:txBody>
          <a:bodyPr/>
          <a:lstStyle/>
          <a:p>
            <a:endParaRPr lang="es-ES" noProof="0"/>
          </a:p>
        </p:txBody>
      </p:sp>
      <p:sp>
        <p:nvSpPr>
          <p:cNvPr id="17" name="Marcador de número de diapositiva 16"/>
          <p:cNvSpPr>
            <a:spLocks noGrp="1"/>
          </p:cNvSpPr>
          <p:nvPr>
            <p:ph type="sldNum" sz="quarter" idx="18"/>
          </p:nvPr>
        </p:nvSpPr>
        <p:spPr/>
        <p:txBody>
          <a:bodyPr/>
          <a:lstStyle/>
          <a:p>
            <a:fld id="{D9897F2D-42A2-D44F-969F-D7A77D623531}" type="slidenum">
              <a:rPr lang="es-ES" noProof="0" smtClean="0"/>
              <a:pPr/>
              <a:t>‹Nº›</a:t>
            </a:fld>
            <a:endParaRPr lang="es-ES" noProof="0"/>
          </a:p>
        </p:txBody>
      </p:sp>
      <p:pic>
        <p:nvPicPr>
          <p:cNvPr id="18" name="Imagen 17" descr="Simbolo ENAIRE_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25613" y="900847"/>
            <a:ext cx="208800" cy="180000"/>
          </a:xfrm>
          <a:prstGeom prst="rect">
            <a:avLst/>
          </a:prstGeom>
        </p:spPr>
      </p:pic>
    </p:spTree>
    <p:extLst>
      <p:ext uri="{BB962C8B-B14F-4D97-AF65-F5344CB8AC3E}">
        <p14:creationId xmlns:p14="http://schemas.microsoft.com/office/powerpoint/2010/main" val="378764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Date Placeholder 2"/>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7242A-1565-4F5E-ADB9-9816E77E76F9}" type="datetimeFigureOut">
              <a:rPr lang="es-ES" smtClean="0"/>
              <a:pPr/>
              <a:t>01/04/2025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E3669FD-02E7-430C-9734-5A53FC42180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7242A-1565-4F5E-ADB9-9816E77E76F9}" type="datetimeFigureOut">
              <a:rPr lang="es-ES" smtClean="0"/>
              <a:pPr/>
              <a:t>01/04/2025</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669FD-02E7-430C-9734-5A53FC42180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ES" b="1" dirty="0"/>
              <a:t>Solicitudes de información a ENAIRE por el Portal de la Transparencia</a:t>
            </a:r>
          </a:p>
        </p:txBody>
      </p:sp>
      <p:sp>
        <p:nvSpPr>
          <p:cNvPr id="3" name="Subtítulo 2"/>
          <p:cNvSpPr>
            <a:spLocks noGrp="1"/>
          </p:cNvSpPr>
          <p:nvPr>
            <p:ph type="subTitle" idx="1"/>
          </p:nvPr>
        </p:nvSpPr>
        <p:spPr>
          <a:xfrm>
            <a:off x="407392" y="1229789"/>
            <a:ext cx="8165136" cy="270385"/>
          </a:xfrm>
        </p:spPr>
        <p:txBody>
          <a:bodyPr>
            <a:noAutofit/>
          </a:bodyPr>
          <a:lstStyle/>
          <a:p>
            <a:r>
              <a:rPr lang="es-ES" dirty="0"/>
              <a:t>Desde su inicio en diciembre de 2014 hasta marzo de 2025, incluido.</a:t>
            </a:r>
          </a:p>
        </p:txBody>
      </p:sp>
      <p:sp>
        <p:nvSpPr>
          <p:cNvPr id="4" name="Marcador de texto 3"/>
          <p:cNvSpPr>
            <a:spLocks noGrp="1"/>
          </p:cNvSpPr>
          <p:nvPr>
            <p:ph type="body" sz="quarter" idx="13"/>
          </p:nvPr>
        </p:nvSpPr>
        <p:spPr>
          <a:xfrm>
            <a:off x="397929" y="1890760"/>
            <a:ext cx="4750135" cy="4202536"/>
          </a:xfrm>
        </p:spPr>
        <p:txBody>
          <a:bodyPr>
            <a:normAutofit fontScale="92500" lnSpcReduction="20000"/>
          </a:bodyPr>
          <a:lstStyle/>
          <a:p>
            <a:pPr algn="just"/>
            <a:r>
              <a:rPr lang="es-ES" b="1" dirty="0">
                <a:latin typeface="ENAIRE Titillium Semibold"/>
                <a:cs typeface="ENAIRE Titillium Semibold"/>
              </a:rPr>
              <a:t>De las 217 solicitudes recibidas:</a:t>
            </a:r>
          </a:p>
          <a:p>
            <a:pPr algn="just"/>
            <a:endParaRPr lang="es-ES" b="1" dirty="0">
              <a:latin typeface="ENAIRE Titillium Semibold"/>
              <a:cs typeface="ENAIRE Titillium Semibold"/>
            </a:endParaRPr>
          </a:p>
          <a:p>
            <a:pPr marL="171450" indent="-171450" algn="just">
              <a:buFont typeface="Arial" panose="020B0604020202020204" pitchFamily="34" charset="0"/>
              <a:buChar char="•"/>
            </a:pPr>
            <a:r>
              <a:rPr lang="es-ES" b="1" dirty="0"/>
              <a:t>32 han resultado inadmitidas</a:t>
            </a:r>
            <a:r>
              <a:rPr lang="es-ES" dirty="0"/>
              <a:t>, atendiendo a Ley 19/2013, de 9 de diciembre, de transparencia, acceso a la información pública y buen gobierno:</a:t>
            </a:r>
          </a:p>
          <a:p>
            <a:pPr algn="just"/>
            <a:endParaRPr lang="es-ES" dirty="0"/>
          </a:p>
          <a:p>
            <a:pPr marL="628650" lvl="1" indent="-171450" algn="just">
              <a:buFont typeface="Wingdings" panose="05000000000000000000" pitchFamily="2" charset="2"/>
              <a:buChar char="Ø"/>
            </a:pPr>
            <a:r>
              <a:rPr lang="es-ES" dirty="0"/>
              <a:t> 3 por Art.18.1.a </a:t>
            </a:r>
          </a:p>
          <a:p>
            <a:pPr marL="628650" lvl="1" indent="-171450" algn="just">
              <a:buFont typeface="Wingdings" panose="05000000000000000000" pitchFamily="2" charset="2"/>
              <a:buChar char="Ø"/>
            </a:pPr>
            <a:r>
              <a:rPr lang="es-ES" dirty="0"/>
              <a:t> 5 por Art 18.1.c</a:t>
            </a:r>
          </a:p>
          <a:p>
            <a:pPr marL="628650" lvl="1" indent="-171450" algn="just">
              <a:buFont typeface="Wingdings" panose="05000000000000000000" pitchFamily="2" charset="2"/>
              <a:buChar char="Ø"/>
            </a:pPr>
            <a:r>
              <a:rPr lang="es-ES" dirty="0"/>
              <a:t> 13 total y 2 parcialmente, por Art.18.1.d</a:t>
            </a:r>
          </a:p>
          <a:p>
            <a:pPr marL="628650" lvl="1" indent="-171450" algn="just">
              <a:buFont typeface="Wingdings" panose="05000000000000000000" pitchFamily="2" charset="2"/>
              <a:buChar char="Ø"/>
            </a:pPr>
            <a:r>
              <a:rPr lang="es-ES" dirty="0"/>
              <a:t> 6 por Art.18.1.e</a:t>
            </a:r>
          </a:p>
          <a:p>
            <a:pPr marL="628650" lvl="1" indent="-171450" algn="just">
              <a:buFont typeface="Wingdings" panose="05000000000000000000" pitchFamily="2" charset="2"/>
              <a:buChar char="Ø"/>
            </a:pPr>
            <a:r>
              <a:rPr lang="es-ES" dirty="0"/>
              <a:t> 3 por Disposición Adicional 1ª, 2</a:t>
            </a:r>
          </a:p>
          <a:p>
            <a:pPr algn="just">
              <a:buFont typeface="Wingdings" pitchFamily="2" charset="2"/>
              <a:buChar char="Ø"/>
            </a:pPr>
            <a:endParaRPr lang="es-ES" dirty="0"/>
          </a:p>
          <a:p>
            <a:pPr marL="171450" indent="-171450" algn="just">
              <a:buFont typeface="Arial" panose="020B0604020202020204" pitchFamily="34" charset="0"/>
              <a:buChar char="•"/>
            </a:pPr>
            <a:r>
              <a:rPr lang="es-ES" b="1" dirty="0"/>
              <a:t>1 fue denegada por Art. 14.1.e.</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han sido reasignadas.</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13 han sido reclamaciones.</a:t>
            </a:r>
          </a:p>
          <a:p>
            <a:pPr algn="just"/>
            <a:endParaRPr lang="es-ES" b="1" dirty="0"/>
          </a:p>
          <a:p>
            <a:pPr marL="171450" indent="-171450" algn="just">
              <a:buFont typeface="Arial" panose="020B0604020202020204" pitchFamily="34" charset="0"/>
              <a:buChar char="•"/>
            </a:pPr>
            <a:r>
              <a:rPr lang="es-ES" b="1" dirty="0"/>
              <a:t>Han sido atendidas 13 Resoluciones del Consejo de la Transparencia y Buen Gobierno.</a:t>
            </a:r>
          </a:p>
          <a:p>
            <a:pPr marL="171450" indent="-171450" algn="just">
              <a:buFont typeface="Arial" panose="020B0604020202020204" pitchFamily="34" charset="0"/>
              <a:buChar char="•"/>
            </a:pPr>
            <a:endParaRPr lang="es-ES" b="1" dirty="0"/>
          </a:p>
          <a:p>
            <a:pPr marL="171450" indent="-171450" algn="just">
              <a:buFont typeface="Arial" panose="020B0604020202020204" pitchFamily="34" charset="0"/>
              <a:buChar char="•"/>
            </a:pPr>
            <a:r>
              <a:rPr lang="es-ES" b="1" dirty="0"/>
              <a:t>2 se encuentran en tramitación.</a:t>
            </a:r>
            <a:endParaRPr lang="es-ES" dirty="0"/>
          </a:p>
        </p:txBody>
      </p:sp>
      <p:sp>
        <p:nvSpPr>
          <p:cNvPr id="5" name="Marcador de texto 4"/>
          <p:cNvSpPr>
            <a:spLocks noGrp="1"/>
          </p:cNvSpPr>
          <p:nvPr>
            <p:ph type="body" sz="quarter" idx="14"/>
          </p:nvPr>
        </p:nvSpPr>
        <p:spPr>
          <a:xfrm>
            <a:off x="5383177" y="2501371"/>
            <a:ext cx="3149263" cy="356125"/>
          </a:xfrm>
        </p:spPr>
        <p:txBody>
          <a:bodyPr>
            <a:normAutofit/>
          </a:bodyPr>
          <a:lstStyle/>
          <a:p>
            <a:r>
              <a:rPr lang="es-ES" sz="1800" dirty="0"/>
              <a:t>217 solicitudes recibidas por el</a:t>
            </a:r>
          </a:p>
          <a:p>
            <a:endParaRPr lang="es-ES" sz="1800" dirty="0"/>
          </a:p>
        </p:txBody>
      </p:sp>
      <p:pic>
        <p:nvPicPr>
          <p:cNvPr id="16386" name="Picture 2" descr="C:\Users\Paloma\Desktop\ENAIRE TRABAJO\TRANSPARENCIA CORP\EXCELS PARA PDF SOLICITUDES RECIBIDAS\LogoTransparencia-72.png"/>
          <p:cNvPicPr>
            <a:picLocks noChangeAspect="1" noChangeArrowheads="1"/>
          </p:cNvPicPr>
          <p:nvPr/>
        </p:nvPicPr>
        <p:blipFill>
          <a:blip r:embed="rId2"/>
          <a:srcRect/>
          <a:stretch>
            <a:fillRect/>
          </a:stretch>
        </p:blipFill>
        <p:spPr bwMode="auto">
          <a:xfrm>
            <a:off x="5286380" y="3214686"/>
            <a:ext cx="3137615" cy="611009"/>
          </a:xfrm>
          <a:prstGeom prst="rect">
            <a:avLst/>
          </a:prstGeom>
          <a:noFill/>
        </p:spPr>
      </p:pic>
    </p:spTree>
    <p:extLst>
      <p:ext uri="{BB962C8B-B14F-4D97-AF65-F5344CB8AC3E}">
        <p14:creationId xmlns:p14="http://schemas.microsoft.com/office/powerpoint/2010/main" val="2540931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147</Words>
  <Application>Microsoft Office PowerPoint</Application>
  <PresentationFormat>Presentación en pantalla (4:3)</PresentationFormat>
  <Paragraphs>22</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Calibri</vt:lpstr>
      <vt:lpstr>ENAIRE Titillium Light</vt:lpstr>
      <vt:lpstr>ENAIRE Titillium Regular</vt:lpstr>
      <vt:lpstr>ENAIRE Titillium Semibold</vt:lpstr>
      <vt:lpstr>Wingdings</vt:lpstr>
      <vt:lpstr>Office Theme</vt:lpstr>
      <vt:lpstr>Solicitudes de información a ENAIRE por el Portal de la Transparencia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cp:lastPrinted>2020-08-20T09:57:54Z</cp:lastPrinted>
  <dcterms:created xsi:type="dcterms:W3CDTF">2020-04-15T11:07:20Z</dcterms:created>
  <dcterms:modified xsi:type="dcterms:W3CDTF">2025-04-01T09:23:21Z</dcterms:modified>
</cp:coreProperties>
</file>